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Default Extension="emf" ContentType="image/x-emf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docProps/custom.xml" ContentType="application/vnd.openxmlformats-officedocument.custom-properties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56" r:id="rId1"/>
  </p:sldMasterIdLst>
  <p:notesMasterIdLst>
    <p:notesMasterId r:id="rId10"/>
  </p:notesMasterIdLst>
  <p:handoutMasterIdLst>
    <p:handoutMasterId r:id="rId11"/>
  </p:handoutMasterIdLst>
  <p:sldIdLst>
    <p:sldId id="280" r:id="rId2"/>
    <p:sldId id="279" r:id="rId3"/>
    <p:sldId id="281" r:id="rId4"/>
    <p:sldId id="286" r:id="rId5"/>
    <p:sldId id="282" r:id="rId6"/>
    <p:sldId id="283" r:id="rId7"/>
    <p:sldId id="284" r:id="rId8"/>
    <p:sldId id="287" r:id="rId9"/>
  </p:sldIdLst>
  <p:sldSz cx="10058400" cy="7772400"/>
  <p:notesSz cx="7010400" cy="9448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900" kern="1200">
        <a:solidFill>
          <a:srgbClr val="666666"/>
        </a:solidFill>
        <a:latin typeface="55 Helvetica Roman" pitchFamily="1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900" kern="1200">
        <a:solidFill>
          <a:srgbClr val="666666"/>
        </a:solidFill>
        <a:latin typeface="55 Helvetica Roman" pitchFamily="1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900" kern="1200">
        <a:solidFill>
          <a:srgbClr val="666666"/>
        </a:solidFill>
        <a:latin typeface="55 Helvetica Roman" pitchFamily="1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900" kern="1200">
        <a:solidFill>
          <a:srgbClr val="666666"/>
        </a:solidFill>
        <a:latin typeface="55 Helvetica Roman" pitchFamily="1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900" kern="1200">
        <a:solidFill>
          <a:srgbClr val="666666"/>
        </a:solidFill>
        <a:latin typeface="55 Helvetica Roman" pitchFamily="1" charset="0"/>
        <a:ea typeface="+mn-ea"/>
        <a:cs typeface="+mn-cs"/>
      </a:defRPr>
    </a:lvl5pPr>
    <a:lvl6pPr marL="2286000" algn="l" defTabSz="914400" rtl="0" eaLnBrk="1" latinLnBrk="0" hangingPunct="1">
      <a:defRPr sz="900" kern="1200">
        <a:solidFill>
          <a:srgbClr val="666666"/>
        </a:solidFill>
        <a:latin typeface="55 Helvetica Roman" pitchFamily="1" charset="0"/>
        <a:ea typeface="+mn-ea"/>
        <a:cs typeface="+mn-cs"/>
      </a:defRPr>
    </a:lvl6pPr>
    <a:lvl7pPr marL="2743200" algn="l" defTabSz="914400" rtl="0" eaLnBrk="1" latinLnBrk="0" hangingPunct="1">
      <a:defRPr sz="900" kern="1200">
        <a:solidFill>
          <a:srgbClr val="666666"/>
        </a:solidFill>
        <a:latin typeface="55 Helvetica Roman" pitchFamily="1" charset="0"/>
        <a:ea typeface="+mn-ea"/>
        <a:cs typeface="+mn-cs"/>
      </a:defRPr>
    </a:lvl7pPr>
    <a:lvl8pPr marL="3200400" algn="l" defTabSz="914400" rtl="0" eaLnBrk="1" latinLnBrk="0" hangingPunct="1">
      <a:defRPr sz="900" kern="1200">
        <a:solidFill>
          <a:srgbClr val="666666"/>
        </a:solidFill>
        <a:latin typeface="55 Helvetica Roman" pitchFamily="1" charset="0"/>
        <a:ea typeface="+mn-ea"/>
        <a:cs typeface="+mn-cs"/>
      </a:defRPr>
    </a:lvl8pPr>
    <a:lvl9pPr marL="3657600" algn="l" defTabSz="914400" rtl="0" eaLnBrk="1" latinLnBrk="0" hangingPunct="1">
      <a:defRPr sz="900" kern="1200">
        <a:solidFill>
          <a:srgbClr val="666666"/>
        </a:solidFill>
        <a:latin typeface="55 Helvetica Roman" pitchFamily="1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>
        <p15:guide id="1" orient="horz" pos="664">
          <p15:clr>
            <a:srgbClr val="A4A3A4"/>
          </p15:clr>
        </p15:guide>
        <p15:guide id="2" pos="2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showPr loop="1" showNarration="1">
    <p:browse/>
    <p:sldAll/>
    <p:penClr>
      <a:schemeClr val="tx1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clrMru>
    <a:srgbClr val="ACAAA6"/>
    <a:srgbClr val="96938E"/>
    <a:srgbClr val="848484"/>
    <a:srgbClr val="FF9999"/>
    <a:srgbClr val="A8B9DA"/>
    <a:srgbClr val="87B2ED"/>
    <a:srgbClr val="677085"/>
    <a:srgbClr val="B7FF27"/>
    <a:srgbClr val="000000"/>
    <a:srgbClr val="A1EB6B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  <p:ext uri="{FD5EFAAD-0ECE-453E-9831-46B23BE46B34}">
      <p15:chartTrackingRefBased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6980" autoAdjust="0"/>
    <p:restoredTop sz="90433" autoAdjust="0"/>
  </p:normalViewPr>
  <p:slideViewPr>
    <p:cSldViewPr snapToGrid="0">
      <p:cViewPr varScale="1">
        <p:scale>
          <a:sx n="80" d="100"/>
          <a:sy n="80" d="100"/>
        </p:scale>
        <p:origin x="-1296" y="-104"/>
      </p:cViewPr>
      <p:guideLst>
        <p:guide orient="horz" pos="664"/>
        <p:guide pos="2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2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68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23" tIns="46211" rIns="92423" bIns="46211" numCol="1" anchor="t" anchorCtr="0" compatLnSpc="1">
            <a:prstTxWarp prst="textNoShape">
              <a:avLst/>
            </a:prstTxWarp>
          </a:bodyPr>
          <a:lstStyle>
            <a:lvl1pPr defTabSz="922338" eaLnBrk="1" hangingPunct="1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68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23" tIns="46211" rIns="92423" bIns="46211" numCol="1" anchor="t" anchorCtr="0" compatLnSpc="1">
            <a:prstTxWarp prst="textNoShape">
              <a:avLst/>
            </a:prstTxWarp>
          </a:bodyPr>
          <a:lstStyle>
            <a:lvl1pPr algn="r" defTabSz="922338" eaLnBrk="1" hangingPunct="1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75725"/>
            <a:ext cx="30368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23" tIns="46211" rIns="92423" bIns="46211" numCol="1" anchor="b" anchorCtr="0" compatLnSpc="1">
            <a:prstTxWarp prst="textNoShape">
              <a:avLst/>
            </a:prstTxWarp>
          </a:bodyPr>
          <a:lstStyle>
            <a:lvl1pPr defTabSz="922338" eaLnBrk="1" hangingPunct="1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975725"/>
            <a:ext cx="30368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23" tIns="46211" rIns="92423" bIns="46211" numCol="1" anchor="b" anchorCtr="0" compatLnSpc="1">
            <a:prstTxWarp prst="textNoShape">
              <a:avLst/>
            </a:prstTxWarp>
          </a:bodyPr>
          <a:lstStyle>
            <a:lvl1pPr algn="r" defTabSz="922338" eaLnBrk="1" hangingPunct="1">
              <a:defRPr sz="1200">
                <a:solidFill>
                  <a:schemeClr val="tx1"/>
                </a:solidFill>
              </a:defRPr>
            </a:lvl1pPr>
          </a:lstStyle>
          <a:p>
            <a:fld id="{64D59ADE-15D3-40DC-A1A3-CAAF4862957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581166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27" tIns="47014" rIns="94027" bIns="47014" numCol="1" anchor="t" anchorCtr="0" compatLnSpc="1">
            <a:prstTxWarp prst="textNoShape">
              <a:avLst/>
            </a:prstTxWarp>
          </a:bodyPr>
          <a:lstStyle>
            <a:lvl1pPr defTabSz="939800" eaLnBrk="1" hangingPunct="1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27" tIns="47014" rIns="94027" bIns="47014" numCol="1" anchor="t" anchorCtr="0" compatLnSpc="1">
            <a:prstTxWarp prst="textNoShape">
              <a:avLst/>
            </a:prstTxWarp>
          </a:bodyPr>
          <a:lstStyle>
            <a:lvl1pPr algn="r" defTabSz="939800" eaLnBrk="1" hangingPunct="1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04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2850" y="708025"/>
            <a:ext cx="4584700" cy="3543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04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87863"/>
            <a:ext cx="5607050" cy="425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27" tIns="47014" rIns="94027" bIns="470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74138"/>
            <a:ext cx="303847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27" tIns="47014" rIns="94027" bIns="47014" numCol="1" anchor="b" anchorCtr="0" compatLnSpc="1">
            <a:prstTxWarp prst="textNoShape">
              <a:avLst/>
            </a:prstTxWarp>
          </a:bodyPr>
          <a:lstStyle>
            <a:lvl1pPr defTabSz="939800" eaLnBrk="1" hangingPunct="1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04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974138"/>
            <a:ext cx="303847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027" tIns="47014" rIns="94027" bIns="47014" numCol="1" anchor="b" anchorCtr="0" compatLnSpc="1">
            <a:prstTxWarp prst="textNoShape">
              <a:avLst/>
            </a:prstTxWarp>
          </a:bodyPr>
          <a:lstStyle>
            <a:lvl1pPr algn="r" defTabSz="939800" eaLnBrk="1" hangingPunct="1">
              <a:defRPr sz="1200">
                <a:solidFill>
                  <a:schemeClr val="tx1"/>
                </a:solidFill>
              </a:defRPr>
            </a:lvl1pPr>
          </a:lstStyle>
          <a:p>
            <a:fld id="{4F92F5B0-E437-4761-AA66-3477731E951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256687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55 Helvetica Roman" pitchFamily="1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55 Helvetica Roman" pitchFamily="1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55 Helvetica Roman" pitchFamily="1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55 Helvetica Roman" pitchFamily="1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55 Helvetica Roman" pitchFamily="1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2F5B0-E437-4761-AA66-3477731E951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612063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2F5B0-E437-4761-AA66-3477731E951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58922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0"/>
          <p:cNvSpPr>
            <a:spLocks noChangeArrowheads="1"/>
          </p:cNvSpPr>
          <p:nvPr userDrawn="1"/>
        </p:nvSpPr>
        <p:spPr bwMode="auto">
          <a:xfrm>
            <a:off x="8686800" y="0"/>
            <a:ext cx="1371600" cy="77724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n>
                <a:noFill/>
              </a:ln>
              <a:solidFill>
                <a:srgbClr val="96938E"/>
              </a:solidFill>
              <a:latin typeface="Arial" charset="0"/>
            </a:endParaRPr>
          </a:p>
        </p:txBody>
      </p:sp>
      <p:sp>
        <p:nvSpPr>
          <p:cNvPr id="849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3237" y="1727200"/>
            <a:ext cx="9144000" cy="13208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03238" y="3022600"/>
            <a:ext cx="6754812" cy="588963"/>
          </a:xfrm>
        </p:spPr>
        <p:txBody>
          <a:bodyPr/>
          <a:lstStyle>
            <a:lvl1pPr marL="0" indent="0">
              <a:buFont typeface="AGaramond RegularSC" pitchFamily="1" charset="0"/>
              <a:buNone/>
              <a:defRPr sz="1800" b="1">
                <a:solidFill>
                  <a:srgbClr val="79797C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Rectangle 6"/>
          <p:cNvSpPr>
            <a:spLocks noChangeArrowheads="1"/>
          </p:cNvSpPr>
          <p:nvPr userDrawn="1"/>
        </p:nvSpPr>
        <p:spPr bwMode="auto">
          <a:xfrm>
            <a:off x="411163" y="572293"/>
            <a:ext cx="2432050" cy="17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1882" tIns="50941" rIns="101882" bIns="50941"/>
          <a:lstStyle/>
          <a:p>
            <a:pPr defTabSz="1019175" eaLnBrk="1" hangingPunct="1"/>
            <a:r>
              <a:rPr lang="en-US" sz="800" dirty="0">
                <a:solidFill>
                  <a:srgbClr val="677085"/>
                </a:solidFill>
                <a:latin typeface="Helvetica" pitchFamily="34" charset="0"/>
              </a:rPr>
              <a:t>National Aeronautics and Space Administration</a:t>
            </a:r>
            <a:endParaRPr lang="en-US" sz="2000" dirty="0">
              <a:solidFill>
                <a:srgbClr val="677085"/>
              </a:solidFill>
              <a:latin typeface="Helvetica" pitchFamily="34" charset="0"/>
            </a:endParaRPr>
          </a:p>
        </p:txBody>
      </p:sp>
      <p:pic>
        <p:nvPicPr>
          <p:cNvPr id="10" name="Picture 6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16975" y="265906"/>
            <a:ext cx="97155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675" y="5613722"/>
            <a:ext cx="6035675" cy="55060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675" y="1306513"/>
            <a:ext cx="6035675" cy="42712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675" y="6192456"/>
            <a:ext cx="6035675" cy="80206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Your Title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5919319-4DF1-4870-89EA-454B8E1809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Four Bloc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4414838" y="7315200"/>
            <a:ext cx="4275137" cy="284163"/>
          </a:xfrm>
        </p:spPr>
        <p:txBody>
          <a:bodyPr/>
          <a:lstStyle/>
          <a:p>
            <a:r>
              <a:rPr lang="en-US" smtClean="0"/>
              <a:t>Your Title Here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D3246E-9919-4E56-A4A8-2376E5EA0A5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/>
          <p:cNvCxnSpPr/>
          <p:nvPr userDrawn="1"/>
        </p:nvCxnSpPr>
        <p:spPr bwMode="auto">
          <a:xfrm>
            <a:off x="5023642" y="1634672"/>
            <a:ext cx="0" cy="5514975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rgbClr val="96938E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 userDrawn="1"/>
        </p:nvCxnSpPr>
        <p:spPr bwMode="auto">
          <a:xfrm flipH="1">
            <a:off x="927101" y="4397630"/>
            <a:ext cx="8216899" cy="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rgbClr val="96938E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Content Placeholder 14"/>
          <p:cNvSpPr>
            <a:spLocks noGrp="1"/>
          </p:cNvSpPr>
          <p:nvPr>
            <p:ph sz="quarter" idx="12"/>
          </p:nvPr>
        </p:nvSpPr>
        <p:spPr>
          <a:xfrm>
            <a:off x="457200" y="1614480"/>
            <a:ext cx="44577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Content Placeholder 14"/>
          <p:cNvSpPr>
            <a:spLocks noGrp="1"/>
          </p:cNvSpPr>
          <p:nvPr>
            <p:ph sz="quarter" idx="13"/>
          </p:nvPr>
        </p:nvSpPr>
        <p:spPr>
          <a:xfrm>
            <a:off x="457200" y="4432300"/>
            <a:ext cx="44577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Content Placeholder 14"/>
          <p:cNvSpPr>
            <a:spLocks noGrp="1"/>
          </p:cNvSpPr>
          <p:nvPr>
            <p:ph sz="quarter" idx="14"/>
          </p:nvPr>
        </p:nvSpPr>
        <p:spPr>
          <a:xfrm>
            <a:off x="5105400" y="1614480"/>
            <a:ext cx="44577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8" name="Content Placeholder 14"/>
          <p:cNvSpPr>
            <a:spLocks noGrp="1"/>
          </p:cNvSpPr>
          <p:nvPr>
            <p:ph sz="quarter" idx="15"/>
          </p:nvPr>
        </p:nvSpPr>
        <p:spPr>
          <a:xfrm>
            <a:off x="5105400" y="4432300"/>
            <a:ext cx="44577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457200" y="1054100"/>
            <a:ext cx="9136062" cy="5207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54100"/>
            <a:ext cx="91440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14538"/>
            <a:ext cx="9144000" cy="4710745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defRPr sz="2400"/>
            </a:lvl1pPr>
            <a:lvl2pPr>
              <a:lnSpc>
                <a:spcPct val="100000"/>
              </a:lnSpc>
              <a:spcAft>
                <a:spcPts val="0"/>
              </a:spcAft>
              <a:buFont typeface="Wingdings" pitchFamily="2" charset="2"/>
              <a:buChar char="§"/>
              <a:defRPr sz="2000"/>
            </a:lvl2pPr>
            <a:lvl3pPr>
              <a:lnSpc>
                <a:spcPct val="100000"/>
              </a:lnSpc>
              <a:spcAft>
                <a:spcPts val="0"/>
              </a:spcAft>
              <a:defRPr sz="1800"/>
            </a:lvl3pPr>
            <a:lvl4pPr>
              <a:lnSpc>
                <a:spcPct val="100000"/>
              </a:lnSpc>
              <a:spcAft>
                <a:spcPts val="0"/>
              </a:spcAft>
              <a:buSzPct val="50000"/>
              <a:buFont typeface="Wingdings" pitchFamily="2" charset="2"/>
              <a:buChar char="q"/>
              <a:defRPr sz="1600"/>
            </a:lvl4pPr>
            <a:lvl5pPr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–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Your Title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06B512B-E881-49C5-B0E8-8FE5828532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54100"/>
            <a:ext cx="9136062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Your Title Here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D3246E-9919-4E56-A4A8-2376E5EA0A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457200" y="2014538"/>
            <a:ext cx="4480560" cy="4710049"/>
          </a:xfrm>
        </p:spPr>
        <p:txBody>
          <a:bodyPr/>
          <a:lstStyle>
            <a:lvl1pPr marL="250825" indent="-250825"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5"/>
          <p:cNvSpPr>
            <a:spLocks noGrp="1"/>
          </p:cNvSpPr>
          <p:nvPr>
            <p:ph sz="quarter" idx="13"/>
          </p:nvPr>
        </p:nvSpPr>
        <p:spPr>
          <a:xfrm>
            <a:off x="5157914" y="2244027"/>
            <a:ext cx="4480560" cy="2194560"/>
          </a:xfrm>
        </p:spPr>
        <p:txBody>
          <a:bodyPr/>
          <a:lstStyle>
            <a:lvl1pPr marL="250825" indent="-250825"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5"/>
          <p:cNvSpPr>
            <a:spLocks noGrp="1"/>
          </p:cNvSpPr>
          <p:nvPr>
            <p:ph sz="quarter" idx="14"/>
          </p:nvPr>
        </p:nvSpPr>
        <p:spPr>
          <a:xfrm>
            <a:off x="5157914" y="4536123"/>
            <a:ext cx="4480560" cy="2194560"/>
          </a:xfrm>
        </p:spPr>
        <p:txBody>
          <a:bodyPr/>
          <a:lstStyle>
            <a:lvl1pPr marL="250825" indent="-250825"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994275"/>
            <a:ext cx="8548687" cy="154463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94063"/>
            <a:ext cx="8548687" cy="170021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Your Title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C78AB8C-2F87-441E-9887-B680C7D592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54100"/>
            <a:ext cx="9136062" cy="960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Your Title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C4A9337-32A4-4DF4-9152-0154895DBA1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2"/>
          </p:nvPr>
        </p:nvSpPr>
        <p:spPr>
          <a:xfrm>
            <a:off x="457200" y="2072640"/>
            <a:ext cx="4507674" cy="4645151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defRPr sz="2400"/>
            </a:lvl1pPr>
            <a:lvl2pPr>
              <a:lnSpc>
                <a:spcPct val="100000"/>
              </a:lnSpc>
              <a:spcAft>
                <a:spcPts val="0"/>
              </a:spcAft>
              <a:buFont typeface="Wingdings" pitchFamily="2" charset="2"/>
              <a:buChar char="§"/>
              <a:defRPr sz="2000"/>
            </a:lvl2pPr>
            <a:lvl3pPr>
              <a:lnSpc>
                <a:spcPct val="100000"/>
              </a:lnSpc>
              <a:spcAft>
                <a:spcPts val="0"/>
              </a:spcAft>
              <a:defRPr sz="1800"/>
            </a:lvl3pPr>
            <a:lvl4pPr>
              <a:lnSpc>
                <a:spcPct val="100000"/>
              </a:lnSpc>
              <a:spcAft>
                <a:spcPts val="0"/>
              </a:spcAft>
              <a:buSzPct val="50000"/>
              <a:buFont typeface="Wingdings" pitchFamily="2" charset="2"/>
              <a:buChar char="q"/>
              <a:defRPr sz="1600"/>
            </a:lvl4pPr>
            <a:lvl5pPr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–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145024" y="2071175"/>
            <a:ext cx="4494276" cy="4646616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defRPr sz="2400"/>
            </a:lvl1pPr>
            <a:lvl2pPr>
              <a:lnSpc>
                <a:spcPct val="100000"/>
              </a:lnSpc>
              <a:spcAft>
                <a:spcPts val="0"/>
              </a:spcAft>
              <a:buFont typeface="Wingdings" pitchFamily="2" charset="2"/>
              <a:buChar char="§"/>
              <a:defRPr sz="2000"/>
            </a:lvl2pPr>
            <a:lvl3pPr>
              <a:lnSpc>
                <a:spcPct val="100000"/>
              </a:lnSpc>
              <a:spcAft>
                <a:spcPts val="0"/>
              </a:spcAft>
              <a:defRPr sz="1800"/>
            </a:lvl3pPr>
            <a:lvl4pPr>
              <a:lnSpc>
                <a:spcPct val="100000"/>
              </a:lnSpc>
              <a:spcAft>
                <a:spcPts val="0"/>
              </a:spcAft>
              <a:buSzPct val="50000"/>
              <a:buFont typeface="Wingdings" pitchFamily="2" charset="2"/>
              <a:buChar char="q"/>
              <a:defRPr sz="1600"/>
            </a:lvl4pPr>
            <a:lvl5pPr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–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54100"/>
            <a:ext cx="9051925" cy="9493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2600"/>
            <a:ext cx="4443412" cy="7254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0163" y="2052600"/>
            <a:ext cx="4445000" cy="7254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Your Title Here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3743026-3904-4B17-A23B-5E3FE54048E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idx="12"/>
          </p:nvPr>
        </p:nvSpPr>
        <p:spPr>
          <a:xfrm>
            <a:off x="457200" y="2828926"/>
            <a:ext cx="4458906" cy="4230242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defRPr sz="2400"/>
            </a:lvl1pPr>
            <a:lvl2pPr>
              <a:lnSpc>
                <a:spcPct val="100000"/>
              </a:lnSpc>
              <a:spcAft>
                <a:spcPts val="0"/>
              </a:spcAft>
              <a:buFont typeface="Wingdings" pitchFamily="2" charset="2"/>
              <a:buChar char="§"/>
              <a:defRPr sz="2000"/>
            </a:lvl2pPr>
            <a:lvl3pPr>
              <a:lnSpc>
                <a:spcPct val="100000"/>
              </a:lnSpc>
              <a:spcAft>
                <a:spcPts val="0"/>
              </a:spcAft>
              <a:defRPr sz="1800"/>
            </a:lvl3pPr>
            <a:lvl4pPr>
              <a:lnSpc>
                <a:spcPct val="100000"/>
              </a:lnSpc>
              <a:spcAft>
                <a:spcPts val="0"/>
              </a:spcAft>
              <a:buSzPct val="50000"/>
              <a:buFont typeface="Wingdings" pitchFamily="2" charset="2"/>
              <a:buChar char="q"/>
              <a:defRPr sz="1600"/>
            </a:lvl4pPr>
            <a:lvl5pPr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–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5108448" y="2827590"/>
            <a:ext cx="4445653" cy="4231577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defRPr sz="2400"/>
            </a:lvl1pPr>
            <a:lvl2pPr>
              <a:lnSpc>
                <a:spcPct val="100000"/>
              </a:lnSpc>
              <a:spcAft>
                <a:spcPts val="0"/>
              </a:spcAft>
              <a:buFont typeface="Wingdings" pitchFamily="2" charset="2"/>
              <a:buChar char="§"/>
              <a:defRPr sz="2000"/>
            </a:lvl2pPr>
            <a:lvl3pPr>
              <a:lnSpc>
                <a:spcPct val="100000"/>
              </a:lnSpc>
              <a:spcAft>
                <a:spcPts val="0"/>
              </a:spcAft>
              <a:defRPr sz="1800"/>
            </a:lvl3pPr>
            <a:lvl4pPr>
              <a:lnSpc>
                <a:spcPct val="100000"/>
              </a:lnSpc>
              <a:spcAft>
                <a:spcPts val="0"/>
              </a:spcAft>
              <a:buSzPct val="50000"/>
              <a:buFont typeface="Wingdings" pitchFamily="2" charset="2"/>
              <a:buChar char="q"/>
              <a:defRPr sz="1600"/>
            </a:lvl4pPr>
            <a:lvl5pPr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–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54100"/>
            <a:ext cx="9136062" cy="960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Your Title Here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6024BAE-DF0B-403E-958F-C62A069CA3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Your Title Here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8FD7A7-3EB7-4492-8559-211C4CD4E3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54100"/>
            <a:ext cx="3308350" cy="9389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57400"/>
            <a:ext cx="3308350" cy="48863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Your Title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061A19B-68CB-4730-AC2A-5F73FDE3B15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3843338" y="1054100"/>
            <a:ext cx="5727382" cy="5907532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defRPr sz="2400"/>
            </a:lvl1pPr>
            <a:lvl2pPr>
              <a:lnSpc>
                <a:spcPct val="100000"/>
              </a:lnSpc>
              <a:spcAft>
                <a:spcPts val="0"/>
              </a:spcAft>
              <a:buFont typeface="Wingdings" pitchFamily="2" charset="2"/>
              <a:buChar char="§"/>
              <a:defRPr sz="2000"/>
            </a:lvl2pPr>
            <a:lvl3pPr>
              <a:lnSpc>
                <a:spcPct val="100000"/>
              </a:lnSpc>
              <a:spcAft>
                <a:spcPts val="0"/>
              </a:spcAft>
              <a:defRPr sz="1800"/>
            </a:lvl3pPr>
            <a:lvl4pPr>
              <a:lnSpc>
                <a:spcPct val="100000"/>
              </a:lnSpc>
              <a:spcAft>
                <a:spcPts val="0"/>
              </a:spcAft>
              <a:buSzPct val="50000"/>
              <a:buFont typeface="Wingdings" pitchFamily="2" charset="2"/>
              <a:buChar char="q"/>
              <a:defRPr sz="1600"/>
            </a:lvl4pPr>
            <a:lvl5pPr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–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0"/>
          <p:cNvSpPr>
            <a:spLocks noChangeArrowheads="1"/>
          </p:cNvSpPr>
          <p:nvPr userDrawn="1"/>
        </p:nvSpPr>
        <p:spPr bwMode="auto">
          <a:xfrm>
            <a:off x="8686800" y="0"/>
            <a:ext cx="1371600" cy="77724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n>
                <a:noFill/>
              </a:ln>
              <a:solidFill>
                <a:srgbClr val="96938E"/>
              </a:solidFill>
              <a:latin typeface="Arial" charset="0"/>
            </a:endParaRPr>
          </a:p>
        </p:txBody>
      </p:sp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54100"/>
            <a:ext cx="9136062" cy="96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057400"/>
            <a:ext cx="9136062" cy="4636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/>
          <a:p>
            <a:pPr marL="250825" marR="0" lvl="0" indent="-250825" algn="l" defTabSz="1019175" rtl="0" eaLnBrk="1" fontAlgn="base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A0A0A0"/>
              </a:buClr>
              <a:buSzPct val="80000"/>
              <a:buFont typeface="AGaramond RegularSC" pitchFamily="1" charset="0"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250825" marR="0" lvl="1" indent="-250825" algn="l" defTabSz="1019175" rtl="0" eaLnBrk="1" fontAlgn="base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A0A0A0"/>
              </a:buClr>
              <a:buSzPct val="80000"/>
              <a:buFont typeface="AGaramond RegularSC" pitchFamily="1" charset="0"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250825" marR="0" lvl="2" indent="-250825" algn="l" defTabSz="1019175" rtl="0" eaLnBrk="1" fontAlgn="base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A0A0A0"/>
              </a:buClr>
              <a:buSzPct val="80000"/>
              <a:buFont typeface="AGaramond RegularSC" pitchFamily="1" charset="0"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  <a:p>
            <a:pPr marL="250825" marR="0" lvl="3" indent="-250825" algn="l" defTabSz="1019175" rtl="0" eaLnBrk="1" fontAlgn="base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A0A0A0"/>
              </a:buClr>
              <a:buSzPct val="80000"/>
              <a:buFont typeface="AGaramond RegularSC" pitchFamily="1" charset="0"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Fourth level</a:t>
            </a:r>
          </a:p>
          <a:p>
            <a:pPr marL="250825" marR="0" lvl="4" indent="-250825" algn="l" defTabSz="1019175" rtl="0" eaLnBrk="1" fontAlgn="base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A0A0A0"/>
              </a:buClr>
              <a:buSzPct val="80000"/>
              <a:buFont typeface="AGaramond RegularSC" pitchFamily="1" charset="0"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Fifth level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14838" y="7196138"/>
            <a:ext cx="4275137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b" anchorCtr="0" compatLnSpc="1">
            <a:prstTxWarp prst="textNoShape">
              <a:avLst/>
            </a:prstTxWarp>
          </a:bodyPr>
          <a:lstStyle>
            <a:lvl1pPr algn="r" defTabSz="1019175" eaLnBrk="1" hangingPunct="1">
              <a:defRPr sz="800">
                <a:solidFill>
                  <a:srgbClr val="677085"/>
                </a:solidFill>
                <a:latin typeface="+mn-lt"/>
              </a:defRPr>
            </a:lvl1pPr>
          </a:lstStyle>
          <a:p>
            <a:r>
              <a:rPr lang="en-US"/>
              <a:t>Your Title Here</a:t>
            </a:r>
          </a:p>
        </p:txBody>
      </p:sp>
      <p:sp>
        <p:nvSpPr>
          <p:cNvPr id="839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75700" y="7210425"/>
            <a:ext cx="941388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b" anchorCtr="0" compatLnSpc="1">
            <a:prstTxWarp prst="textNoShape">
              <a:avLst/>
            </a:prstTxWarp>
          </a:bodyPr>
          <a:lstStyle>
            <a:lvl1pPr algn="r" defTabSz="1019175" eaLnBrk="1" hangingPunct="1">
              <a:defRPr sz="800">
                <a:solidFill>
                  <a:srgbClr val="677085"/>
                </a:solidFill>
                <a:latin typeface="75 Helvetica Bold" pitchFamily="1" charset="0"/>
              </a:defRPr>
            </a:lvl1pPr>
          </a:lstStyle>
          <a:p>
            <a:fld id="{2ED3246E-9919-4E56-A4A8-2376E5EA0A5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3975" name="Text Box 7"/>
          <p:cNvSpPr txBox="1">
            <a:spLocks noChangeArrowheads="1"/>
          </p:cNvSpPr>
          <p:nvPr/>
        </p:nvSpPr>
        <p:spPr bwMode="auto">
          <a:xfrm>
            <a:off x="273050" y="7375525"/>
            <a:ext cx="4086225" cy="22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1882" tIns="50941" rIns="101882" bIns="50941" anchor="b">
            <a:spAutoFit/>
          </a:bodyPr>
          <a:lstStyle/>
          <a:p>
            <a:pPr defTabSz="1019175">
              <a:spcBef>
                <a:spcPct val="50000"/>
              </a:spcBef>
            </a:pPr>
            <a:r>
              <a:rPr lang="en-US" sz="800">
                <a:solidFill>
                  <a:srgbClr val="677085"/>
                </a:solidFill>
                <a:latin typeface="Arial" charset="0"/>
              </a:rPr>
              <a:t>National Aeronautics and Space Administration</a:t>
            </a:r>
          </a:p>
        </p:txBody>
      </p:sp>
      <p:sp>
        <p:nvSpPr>
          <p:cNvPr id="11" name="Line 50"/>
          <p:cNvSpPr>
            <a:spLocks noChangeShapeType="1"/>
          </p:cNvSpPr>
          <p:nvPr userDrawn="1"/>
        </p:nvSpPr>
        <p:spPr bwMode="auto">
          <a:xfrm>
            <a:off x="398885" y="969190"/>
            <a:ext cx="8099425" cy="0"/>
          </a:xfrm>
          <a:prstGeom prst="line">
            <a:avLst/>
          </a:prstGeom>
          <a:noFill/>
          <a:ln w="28575">
            <a:solidFill>
              <a:srgbClr val="E8112D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Text Box 51"/>
          <p:cNvSpPr txBox="1">
            <a:spLocks noChangeArrowheads="1"/>
          </p:cNvSpPr>
          <p:nvPr userDrawn="1"/>
        </p:nvSpPr>
        <p:spPr bwMode="auto">
          <a:xfrm>
            <a:off x="313160" y="596128"/>
            <a:ext cx="41386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b="0" i="1" dirty="0" smtClean="0">
                <a:solidFill>
                  <a:srgbClr val="0038A8"/>
                </a:solidFill>
                <a:latin typeface="Arial" pitchFamily="34" charset="0"/>
                <a:cs typeface="Arial" pitchFamily="34" charset="0"/>
              </a:rPr>
              <a:t>NASA Centennial</a:t>
            </a:r>
            <a:r>
              <a:rPr lang="en-US" sz="1800" b="0" i="1" baseline="0" dirty="0" smtClean="0">
                <a:solidFill>
                  <a:srgbClr val="0038A8"/>
                </a:solidFill>
                <a:latin typeface="Arial" pitchFamily="34" charset="0"/>
                <a:cs typeface="Arial" pitchFamily="34" charset="0"/>
              </a:rPr>
              <a:t> Challenges Program</a:t>
            </a:r>
            <a:endParaRPr lang="en-US" sz="1800" b="0" i="1" dirty="0">
              <a:solidFill>
                <a:srgbClr val="0038A8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1" descr="CC Diagram WHite.jpg"/>
          <p:cNvPicPr>
            <a:picLocks noChangeAspect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05863" y="6137022"/>
            <a:ext cx="1178577" cy="109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66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7" r:id="rId11"/>
  </p:sldLayoutIdLst>
  <p:hf hdr="0" dt="0"/>
  <p:txStyles>
    <p:titleStyle>
      <a:lvl1pPr algn="l" defTabSz="1019175" rtl="0" eaLnBrk="1" fontAlgn="base" hangingPunct="1">
        <a:spcBef>
          <a:spcPct val="0"/>
        </a:spcBef>
        <a:spcAft>
          <a:spcPct val="0"/>
        </a:spcAft>
        <a:defRPr sz="3600">
          <a:solidFill>
            <a:srgbClr val="939BA8"/>
          </a:solidFill>
          <a:latin typeface="+mj-lt"/>
          <a:ea typeface="+mj-ea"/>
          <a:cs typeface="+mj-cs"/>
        </a:defRPr>
      </a:lvl1pPr>
      <a:lvl2pPr algn="l" defTabSz="1019175" rtl="0" eaLnBrk="1" fontAlgn="base" hangingPunct="1">
        <a:spcBef>
          <a:spcPct val="0"/>
        </a:spcBef>
        <a:spcAft>
          <a:spcPct val="0"/>
        </a:spcAft>
        <a:defRPr sz="3600">
          <a:solidFill>
            <a:srgbClr val="939BA8"/>
          </a:solidFill>
          <a:latin typeface="Arial" charset="0"/>
        </a:defRPr>
      </a:lvl2pPr>
      <a:lvl3pPr algn="l" defTabSz="1019175" rtl="0" eaLnBrk="1" fontAlgn="base" hangingPunct="1">
        <a:spcBef>
          <a:spcPct val="0"/>
        </a:spcBef>
        <a:spcAft>
          <a:spcPct val="0"/>
        </a:spcAft>
        <a:defRPr sz="3600">
          <a:solidFill>
            <a:srgbClr val="939BA8"/>
          </a:solidFill>
          <a:latin typeface="Arial" charset="0"/>
        </a:defRPr>
      </a:lvl3pPr>
      <a:lvl4pPr algn="l" defTabSz="1019175" rtl="0" eaLnBrk="1" fontAlgn="base" hangingPunct="1">
        <a:spcBef>
          <a:spcPct val="0"/>
        </a:spcBef>
        <a:spcAft>
          <a:spcPct val="0"/>
        </a:spcAft>
        <a:defRPr sz="3600">
          <a:solidFill>
            <a:srgbClr val="939BA8"/>
          </a:solidFill>
          <a:latin typeface="Arial" charset="0"/>
        </a:defRPr>
      </a:lvl4pPr>
      <a:lvl5pPr algn="l" defTabSz="1019175" rtl="0" eaLnBrk="1" fontAlgn="base" hangingPunct="1">
        <a:spcBef>
          <a:spcPct val="0"/>
        </a:spcBef>
        <a:spcAft>
          <a:spcPct val="0"/>
        </a:spcAft>
        <a:defRPr sz="3600">
          <a:solidFill>
            <a:srgbClr val="939BA8"/>
          </a:solidFill>
          <a:latin typeface="Arial" charset="0"/>
        </a:defRPr>
      </a:lvl5pPr>
      <a:lvl6pPr marL="457200" algn="l" defTabSz="1019175" rtl="0" eaLnBrk="1" fontAlgn="base" hangingPunct="1">
        <a:spcBef>
          <a:spcPct val="0"/>
        </a:spcBef>
        <a:spcAft>
          <a:spcPct val="0"/>
        </a:spcAft>
        <a:defRPr sz="3600">
          <a:solidFill>
            <a:srgbClr val="939BA8"/>
          </a:solidFill>
          <a:latin typeface="Arial" charset="0"/>
        </a:defRPr>
      </a:lvl6pPr>
      <a:lvl7pPr marL="914400" algn="l" defTabSz="1019175" rtl="0" eaLnBrk="1" fontAlgn="base" hangingPunct="1">
        <a:spcBef>
          <a:spcPct val="0"/>
        </a:spcBef>
        <a:spcAft>
          <a:spcPct val="0"/>
        </a:spcAft>
        <a:defRPr sz="3600">
          <a:solidFill>
            <a:srgbClr val="939BA8"/>
          </a:solidFill>
          <a:latin typeface="Arial" charset="0"/>
        </a:defRPr>
      </a:lvl7pPr>
      <a:lvl8pPr marL="1371600" algn="l" defTabSz="1019175" rtl="0" eaLnBrk="1" fontAlgn="base" hangingPunct="1">
        <a:spcBef>
          <a:spcPct val="0"/>
        </a:spcBef>
        <a:spcAft>
          <a:spcPct val="0"/>
        </a:spcAft>
        <a:defRPr sz="3600">
          <a:solidFill>
            <a:srgbClr val="939BA8"/>
          </a:solidFill>
          <a:latin typeface="Arial" charset="0"/>
        </a:defRPr>
      </a:lvl8pPr>
      <a:lvl9pPr marL="1828800" algn="l" defTabSz="1019175" rtl="0" eaLnBrk="1" fontAlgn="base" hangingPunct="1">
        <a:spcBef>
          <a:spcPct val="0"/>
        </a:spcBef>
        <a:spcAft>
          <a:spcPct val="0"/>
        </a:spcAft>
        <a:defRPr sz="3600">
          <a:solidFill>
            <a:srgbClr val="939BA8"/>
          </a:solidFill>
          <a:latin typeface="Arial" charset="0"/>
        </a:defRPr>
      </a:lvl9pPr>
    </p:titleStyle>
    <p:bodyStyle>
      <a:lvl1pPr marL="250825" marR="0" indent="-250825" algn="l" defTabSz="1019175" rtl="0" eaLnBrk="1" fontAlgn="base" latinLnBrk="0" hangingPunct="1">
        <a:lnSpc>
          <a:spcPct val="100000"/>
        </a:lnSpc>
        <a:spcBef>
          <a:spcPts val="450"/>
        </a:spcBef>
        <a:spcAft>
          <a:spcPts val="0"/>
        </a:spcAft>
        <a:buClrTx/>
        <a:buSzPct val="85000"/>
        <a:buFont typeface="Arial" pitchFamily="34" charset="0"/>
        <a:buChar char="•"/>
        <a:tabLst/>
        <a:defRPr sz="1600" b="1">
          <a:solidFill>
            <a:srgbClr val="666666"/>
          </a:solidFill>
          <a:latin typeface="+mn-lt"/>
          <a:ea typeface="+mn-ea"/>
          <a:cs typeface="+mn-cs"/>
        </a:defRPr>
      </a:lvl1pPr>
      <a:lvl2pPr marL="635000" marR="0" indent="-188913" algn="l" defTabSz="1019175" rtl="0" eaLnBrk="1" fontAlgn="base" latinLnBrk="0" hangingPunct="1">
        <a:lnSpc>
          <a:spcPct val="100000"/>
        </a:lnSpc>
        <a:spcBef>
          <a:spcPts val="450"/>
        </a:spcBef>
        <a:spcAft>
          <a:spcPts val="0"/>
        </a:spcAft>
        <a:buClrTx/>
        <a:buSzPct val="90000"/>
        <a:buFont typeface="Wingdings" pitchFamily="2" charset="2"/>
        <a:buChar char="§"/>
        <a:tabLst/>
        <a:defRPr sz="1600">
          <a:solidFill>
            <a:srgbClr val="666666"/>
          </a:solidFill>
          <a:latin typeface="+mn-lt"/>
        </a:defRPr>
      </a:lvl2pPr>
      <a:lvl3pPr marL="1150938" marR="0" indent="-188913" algn="l" defTabSz="1019175" rtl="0" eaLnBrk="1" fontAlgn="base" latinLnBrk="0" hangingPunct="1">
        <a:lnSpc>
          <a:spcPct val="100000"/>
        </a:lnSpc>
        <a:spcBef>
          <a:spcPts val="450"/>
        </a:spcBef>
        <a:spcAft>
          <a:spcPts val="0"/>
        </a:spcAft>
        <a:buClrTx/>
        <a:buSzPct val="90000"/>
        <a:buFontTx/>
        <a:buChar char="»"/>
        <a:tabLst/>
        <a:defRPr sz="1400">
          <a:solidFill>
            <a:srgbClr val="666666"/>
          </a:solidFill>
          <a:latin typeface="+mn-lt"/>
        </a:defRPr>
      </a:lvl3pPr>
      <a:lvl4pPr marL="1717675" marR="0" indent="-188913" algn="l" defTabSz="1019175" rtl="0" eaLnBrk="1" fontAlgn="base" latinLnBrk="0" hangingPunct="1">
        <a:lnSpc>
          <a:spcPct val="100000"/>
        </a:lnSpc>
        <a:spcBef>
          <a:spcPts val="450"/>
        </a:spcBef>
        <a:spcAft>
          <a:spcPts val="0"/>
        </a:spcAft>
        <a:buClrTx/>
        <a:buSzPct val="50000"/>
        <a:buFont typeface="Wingdings" pitchFamily="2" charset="2"/>
        <a:buChar char="q"/>
        <a:tabLst/>
        <a:defRPr sz="1400">
          <a:solidFill>
            <a:srgbClr val="666666"/>
          </a:solidFill>
          <a:latin typeface="+mn-lt"/>
        </a:defRPr>
      </a:lvl4pPr>
      <a:lvl5pPr marL="2292350" marR="0" indent="-254000" algn="l" defTabSz="1019175" rtl="0" eaLnBrk="1" fontAlgn="base" latinLnBrk="0" hangingPunct="1">
        <a:lnSpc>
          <a:spcPct val="100000"/>
        </a:lnSpc>
        <a:spcBef>
          <a:spcPct val="0"/>
        </a:spcBef>
        <a:spcAft>
          <a:spcPts val="0"/>
        </a:spcAft>
        <a:buClrTx/>
        <a:buSzTx/>
        <a:buFont typeface="Arial" pitchFamily="34" charset="0"/>
        <a:buChar char="–"/>
        <a:tabLst/>
        <a:defRPr sz="1400">
          <a:solidFill>
            <a:srgbClr val="666666"/>
          </a:solidFill>
          <a:latin typeface="+mn-lt"/>
        </a:defRPr>
      </a:lvl5pPr>
      <a:lvl6pPr marL="2749550" indent="-254000" algn="l" defTabSz="1019175" rtl="0" eaLnBrk="1" fontAlgn="base" hangingPunct="1">
        <a:lnSpc>
          <a:spcPts val="2900"/>
        </a:lnSpc>
        <a:spcBef>
          <a:spcPct val="0"/>
        </a:spcBef>
        <a:spcAft>
          <a:spcPts val="663"/>
        </a:spcAft>
        <a:defRPr sz="1400">
          <a:solidFill>
            <a:srgbClr val="666666"/>
          </a:solidFill>
          <a:latin typeface="+mn-lt"/>
        </a:defRPr>
      </a:lvl6pPr>
      <a:lvl7pPr marL="3206750" indent="-254000" algn="l" defTabSz="1019175" rtl="0" eaLnBrk="1" fontAlgn="base" hangingPunct="1">
        <a:lnSpc>
          <a:spcPts val="2900"/>
        </a:lnSpc>
        <a:spcBef>
          <a:spcPct val="0"/>
        </a:spcBef>
        <a:spcAft>
          <a:spcPts val="663"/>
        </a:spcAft>
        <a:defRPr sz="1400">
          <a:solidFill>
            <a:srgbClr val="666666"/>
          </a:solidFill>
          <a:latin typeface="+mn-lt"/>
        </a:defRPr>
      </a:lvl7pPr>
      <a:lvl8pPr marL="3663950" indent="-254000" algn="l" defTabSz="1019175" rtl="0" eaLnBrk="1" fontAlgn="base" hangingPunct="1">
        <a:lnSpc>
          <a:spcPts val="2900"/>
        </a:lnSpc>
        <a:spcBef>
          <a:spcPct val="0"/>
        </a:spcBef>
        <a:spcAft>
          <a:spcPts val="663"/>
        </a:spcAft>
        <a:defRPr sz="1400">
          <a:solidFill>
            <a:srgbClr val="666666"/>
          </a:solidFill>
          <a:latin typeface="+mn-lt"/>
        </a:defRPr>
      </a:lvl8pPr>
      <a:lvl9pPr marL="4121150" indent="-254000" algn="l" defTabSz="1019175" rtl="0" eaLnBrk="1" fontAlgn="base" hangingPunct="1">
        <a:lnSpc>
          <a:spcPts val="2900"/>
        </a:lnSpc>
        <a:spcBef>
          <a:spcPct val="0"/>
        </a:spcBef>
        <a:spcAft>
          <a:spcPts val="663"/>
        </a:spcAft>
        <a:defRPr sz="1400">
          <a:solidFill>
            <a:srgbClr val="6666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ms.nasa.gov/cubequestchallenge" TargetMode="External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oiir.hq.nasa.gov/nasaecp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3" Type="http://schemas.openxmlformats.org/officeDocument/2006/relationships/hyperlink" Target="http://cms.nasa.gov/cubequestchallenge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Cube Quest Challenge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Eligibility and Teaming Requirements</a:t>
            </a:r>
          </a:p>
          <a:p>
            <a:r>
              <a:rPr lang="en-US" dirty="0" smtClean="0"/>
              <a:t>Challenge Prizes</a:t>
            </a:r>
            <a:endParaRPr lang="en-US" dirty="0"/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8527318" y="7041068"/>
            <a:ext cx="147246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tabLst>
                <a:tab pos="574675" algn="l"/>
              </a:tabLst>
            </a:pPr>
            <a:r>
              <a:rPr lang="en-US" sz="1000" b="1" dirty="0">
                <a:latin typeface="Arial" pitchFamily="34" charset="0"/>
                <a:cs typeface="Arial" pitchFamily="34" charset="0"/>
              </a:rPr>
              <a:t>Presented by:</a:t>
            </a:r>
          </a:p>
          <a:p>
            <a:pPr algn="r">
              <a:tabLst>
                <a:tab pos="574675" algn="l"/>
              </a:tabLst>
            </a:pPr>
            <a:r>
              <a:rPr lang="en-US" sz="1000" b="1" dirty="0">
                <a:latin typeface="Arial" pitchFamily="34" charset="0"/>
                <a:cs typeface="Arial" pitchFamily="34" charset="0"/>
              </a:rPr>
              <a:t>Eric </a:t>
            </a:r>
            <a:r>
              <a:rPr lang="en-US" sz="1000" b="1" dirty="0" smtClean="0">
                <a:latin typeface="Arial" pitchFamily="34" charset="0"/>
                <a:cs typeface="Arial" pitchFamily="34" charset="0"/>
              </a:rPr>
              <a:t>Eberly</a:t>
            </a:r>
          </a:p>
          <a:p>
            <a:pPr algn="r">
              <a:tabLst>
                <a:tab pos="574675" algn="l"/>
              </a:tabLst>
            </a:pPr>
            <a:r>
              <a:rPr lang="en-US" sz="1000" b="1" dirty="0" smtClean="0">
                <a:latin typeface="Arial" pitchFamily="34" charset="0"/>
                <a:cs typeface="Arial" pitchFamily="34" charset="0"/>
              </a:rPr>
              <a:t>CCP Deputy Manager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/>
        </p:blipFill>
        <p:spPr>
          <a:xfrm>
            <a:off x="503237" y="3880347"/>
            <a:ext cx="3436515" cy="2974338"/>
          </a:xfrm>
          <a:prstGeom prst="rect">
            <a:avLst/>
          </a:prstGeom>
        </p:spPr>
      </p:pic>
      <p:grpSp>
        <p:nvGrpSpPr>
          <p:cNvPr id="77" name="Group 76"/>
          <p:cNvGrpSpPr/>
          <p:nvPr/>
        </p:nvGrpSpPr>
        <p:grpSpPr>
          <a:xfrm>
            <a:off x="5372100" y="4672931"/>
            <a:ext cx="2950701" cy="2235050"/>
            <a:chOff x="4145008" y="1824731"/>
            <a:chExt cx="3964429" cy="2235050"/>
          </a:xfrm>
        </p:grpSpPr>
        <p:sp>
          <p:nvSpPr>
            <p:cNvPr id="7" name="Freeform 12"/>
            <p:cNvSpPr>
              <a:spLocks/>
            </p:cNvSpPr>
            <p:nvPr/>
          </p:nvSpPr>
          <p:spPr bwMode="auto">
            <a:xfrm>
              <a:off x="7378520" y="1828170"/>
              <a:ext cx="730917" cy="357608"/>
            </a:xfrm>
            <a:custGeom>
              <a:avLst/>
              <a:gdLst>
                <a:gd name="T0" fmla="*/ 276 w 276"/>
                <a:gd name="T1" fmla="*/ 0 h 208"/>
                <a:gd name="T2" fmla="*/ 276 w 276"/>
                <a:gd name="T3" fmla="*/ 118 h 208"/>
                <a:gd name="T4" fmla="*/ 134 w 276"/>
                <a:gd name="T5" fmla="*/ 208 h 208"/>
                <a:gd name="T6" fmla="*/ 0 w 276"/>
                <a:gd name="T7" fmla="*/ 55 h 208"/>
                <a:gd name="T8" fmla="*/ 276 w 276"/>
                <a:gd name="T9" fmla="*/ 0 h 208"/>
                <a:gd name="T10" fmla="*/ 276 w 276"/>
                <a:gd name="T11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6" h="208">
                  <a:moveTo>
                    <a:pt x="276" y="0"/>
                  </a:moveTo>
                  <a:lnTo>
                    <a:pt x="276" y="118"/>
                  </a:lnTo>
                  <a:lnTo>
                    <a:pt x="134" y="208"/>
                  </a:lnTo>
                  <a:lnTo>
                    <a:pt x="0" y="55"/>
                  </a:lnTo>
                  <a:lnTo>
                    <a:pt x="276" y="0"/>
                  </a:lnTo>
                  <a:lnTo>
                    <a:pt x="276" y="0"/>
                  </a:lnTo>
                  <a:close/>
                </a:path>
              </a:pathLst>
            </a:custGeom>
            <a:solidFill>
              <a:srgbClr val="6670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3"/>
            <p:cNvSpPr>
              <a:spLocks/>
            </p:cNvSpPr>
            <p:nvPr/>
          </p:nvSpPr>
          <p:spPr bwMode="auto">
            <a:xfrm>
              <a:off x="6888593" y="1824731"/>
              <a:ext cx="1220844" cy="238979"/>
            </a:xfrm>
            <a:custGeom>
              <a:avLst/>
              <a:gdLst>
                <a:gd name="T0" fmla="*/ 0 w 461"/>
                <a:gd name="T1" fmla="*/ 87 h 139"/>
                <a:gd name="T2" fmla="*/ 164 w 461"/>
                <a:gd name="T3" fmla="*/ 2 h 139"/>
                <a:gd name="T4" fmla="*/ 461 w 461"/>
                <a:gd name="T5" fmla="*/ 0 h 139"/>
                <a:gd name="T6" fmla="*/ 319 w 461"/>
                <a:gd name="T7" fmla="*/ 84 h 139"/>
                <a:gd name="T8" fmla="*/ 73 w 461"/>
                <a:gd name="T9" fmla="*/ 139 h 139"/>
                <a:gd name="T10" fmla="*/ 0 w 461"/>
                <a:gd name="T11" fmla="*/ 87 h 139"/>
                <a:gd name="T12" fmla="*/ 0 w 461"/>
                <a:gd name="T13" fmla="*/ 87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1" h="139">
                  <a:moveTo>
                    <a:pt x="0" y="87"/>
                  </a:moveTo>
                  <a:lnTo>
                    <a:pt x="164" y="2"/>
                  </a:lnTo>
                  <a:lnTo>
                    <a:pt x="461" y="0"/>
                  </a:lnTo>
                  <a:lnTo>
                    <a:pt x="319" y="84"/>
                  </a:lnTo>
                  <a:lnTo>
                    <a:pt x="73" y="139"/>
                  </a:lnTo>
                  <a:lnTo>
                    <a:pt x="0" y="87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B3D9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5"/>
            <p:cNvSpPr>
              <a:spLocks/>
            </p:cNvSpPr>
            <p:nvPr/>
          </p:nvSpPr>
          <p:spPr bwMode="auto">
            <a:xfrm>
              <a:off x="7314962" y="1828170"/>
              <a:ext cx="413127" cy="127226"/>
            </a:xfrm>
            <a:custGeom>
              <a:avLst/>
              <a:gdLst>
                <a:gd name="T0" fmla="*/ 87 w 156"/>
                <a:gd name="T1" fmla="*/ 66 h 74"/>
                <a:gd name="T2" fmla="*/ 95 w 156"/>
                <a:gd name="T3" fmla="*/ 63 h 74"/>
                <a:gd name="T4" fmla="*/ 101 w 156"/>
                <a:gd name="T5" fmla="*/ 61 h 74"/>
                <a:gd name="T6" fmla="*/ 109 w 156"/>
                <a:gd name="T7" fmla="*/ 55 h 74"/>
                <a:gd name="T8" fmla="*/ 117 w 156"/>
                <a:gd name="T9" fmla="*/ 55 h 74"/>
                <a:gd name="T10" fmla="*/ 128 w 156"/>
                <a:gd name="T11" fmla="*/ 47 h 74"/>
                <a:gd name="T12" fmla="*/ 139 w 156"/>
                <a:gd name="T13" fmla="*/ 41 h 74"/>
                <a:gd name="T14" fmla="*/ 145 w 156"/>
                <a:gd name="T15" fmla="*/ 33 h 74"/>
                <a:gd name="T16" fmla="*/ 153 w 156"/>
                <a:gd name="T17" fmla="*/ 28 h 74"/>
                <a:gd name="T18" fmla="*/ 156 w 156"/>
                <a:gd name="T19" fmla="*/ 20 h 74"/>
                <a:gd name="T20" fmla="*/ 156 w 156"/>
                <a:gd name="T21" fmla="*/ 17 h 74"/>
                <a:gd name="T22" fmla="*/ 153 w 156"/>
                <a:gd name="T23" fmla="*/ 9 h 74"/>
                <a:gd name="T24" fmla="*/ 145 w 156"/>
                <a:gd name="T25" fmla="*/ 6 h 74"/>
                <a:gd name="T26" fmla="*/ 136 w 156"/>
                <a:gd name="T27" fmla="*/ 3 h 74"/>
                <a:gd name="T28" fmla="*/ 126 w 156"/>
                <a:gd name="T29" fmla="*/ 3 h 74"/>
                <a:gd name="T30" fmla="*/ 120 w 156"/>
                <a:gd name="T31" fmla="*/ 0 h 74"/>
                <a:gd name="T32" fmla="*/ 112 w 156"/>
                <a:gd name="T33" fmla="*/ 0 h 74"/>
                <a:gd name="T34" fmla="*/ 106 w 156"/>
                <a:gd name="T35" fmla="*/ 3 h 74"/>
                <a:gd name="T36" fmla="*/ 101 w 156"/>
                <a:gd name="T37" fmla="*/ 3 h 74"/>
                <a:gd name="T38" fmla="*/ 93 w 156"/>
                <a:gd name="T39" fmla="*/ 3 h 74"/>
                <a:gd name="T40" fmla="*/ 85 w 156"/>
                <a:gd name="T41" fmla="*/ 6 h 74"/>
                <a:gd name="T42" fmla="*/ 79 w 156"/>
                <a:gd name="T43" fmla="*/ 9 h 74"/>
                <a:gd name="T44" fmla="*/ 71 w 156"/>
                <a:gd name="T45" fmla="*/ 11 h 74"/>
                <a:gd name="T46" fmla="*/ 63 w 156"/>
                <a:gd name="T47" fmla="*/ 14 h 74"/>
                <a:gd name="T48" fmla="*/ 55 w 156"/>
                <a:gd name="T49" fmla="*/ 17 h 74"/>
                <a:gd name="T50" fmla="*/ 49 w 156"/>
                <a:gd name="T51" fmla="*/ 20 h 74"/>
                <a:gd name="T52" fmla="*/ 41 w 156"/>
                <a:gd name="T53" fmla="*/ 22 h 74"/>
                <a:gd name="T54" fmla="*/ 35 w 156"/>
                <a:gd name="T55" fmla="*/ 25 h 74"/>
                <a:gd name="T56" fmla="*/ 27 w 156"/>
                <a:gd name="T57" fmla="*/ 31 h 74"/>
                <a:gd name="T58" fmla="*/ 22 w 156"/>
                <a:gd name="T59" fmla="*/ 33 h 74"/>
                <a:gd name="T60" fmla="*/ 19 w 156"/>
                <a:gd name="T61" fmla="*/ 36 h 74"/>
                <a:gd name="T62" fmla="*/ 11 w 156"/>
                <a:gd name="T63" fmla="*/ 44 h 74"/>
                <a:gd name="T64" fmla="*/ 5 w 156"/>
                <a:gd name="T65" fmla="*/ 50 h 74"/>
                <a:gd name="T66" fmla="*/ 0 w 156"/>
                <a:gd name="T67" fmla="*/ 58 h 74"/>
                <a:gd name="T68" fmla="*/ 3 w 156"/>
                <a:gd name="T69" fmla="*/ 63 h 74"/>
                <a:gd name="T70" fmla="*/ 5 w 156"/>
                <a:gd name="T71" fmla="*/ 66 h 74"/>
                <a:gd name="T72" fmla="*/ 11 w 156"/>
                <a:gd name="T73" fmla="*/ 71 h 74"/>
                <a:gd name="T74" fmla="*/ 19 w 156"/>
                <a:gd name="T75" fmla="*/ 74 h 74"/>
                <a:gd name="T76" fmla="*/ 30 w 156"/>
                <a:gd name="T77" fmla="*/ 74 h 74"/>
                <a:gd name="T78" fmla="*/ 35 w 156"/>
                <a:gd name="T79" fmla="*/ 74 h 74"/>
                <a:gd name="T80" fmla="*/ 44 w 156"/>
                <a:gd name="T81" fmla="*/ 74 h 74"/>
                <a:gd name="T82" fmla="*/ 49 w 156"/>
                <a:gd name="T83" fmla="*/ 71 h 74"/>
                <a:gd name="T84" fmla="*/ 57 w 156"/>
                <a:gd name="T85" fmla="*/ 71 h 74"/>
                <a:gd name="T86" fmla="*/ 63 w 156"/>
                <a:gd name="T87" fmla="*/ 71 h 74"/>
                <a:gd name="T88" fmla="*/ 71 w 156"/>
                <a:gd name="T89" fmla="*/ 69 h 74"/>
                <a:gd name="T90" fmla="*/ 79 w 156"/>
                <a:gd name="T91" fmla="*/ 66 h 74"/>
                <a:gd name="T92" fmla="*/ 87 w 156"/>
                <a:gd name="T93" fmla="*/ 66 h 74"/>
                <a:gd name="T94" fmla="*/ 87 w 156"/>
                <a:gd name="T95" fmla="*/ 6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6" h="74">
                  <a:moveTo>
                    <a:pt x="87" y="66"/>
                  </a:moveTo>
                  <a:lnTo>
                    <a:pt x="95" y="63"/>
                  </a:lnTo>
                  <a:lnTo>
                    <a:pt x="101" y="61"/>
                  </a:lnTo>
                  <a:lnTo>
                    <a:pt x="109" y="55"/>
                  </a:lnTo>
                  <a:lnTo>
                    <a:pt x="117" y="55"/>
                  </a:lnTo>
                  <a:lnTo>
                    <a:pt x="128" y="47"/>
                  </a:lnTo>
                  <a:lnTo>
                    <a:pt x="139" y="41"/>
                  </a:lnTo>
                  <a:lnTo>
                    <a:pt x="145" y="33"/>
                  </a:lnTo>
                  <a:lnTo>
                    <a:pt x="153" y="28"/>
                  </a:lnTo>
                  <a:lnTo>
                    <a:pt x="156" y="20"/>
                  </a:lnTo>
                  <a:lnTo>
                    <a:pt x="156" y="17"/>
                  </a:lnTo>
                  <a:lnTo>
                    <a:pt x="153" y="9"/>
                  </a:lnTo>
                  <a:lnTo>
                    <a:pt x="145" y="6"/>
                  </a:lnTo>
                  <a:lnTo>
                    <a:pt x="136" y="3"/>
                  </a:lnTo>
                  <a:lnTo>
                    <a:pt x="126" y="3"/>
                  </a:lnTo>
                  <a:lnTo>
                    <a:pt x="120" y="0"/>
                  </a:lnTo>
                  <a:lnTo>
                    <a:pt x="112" y="0"/>
                  </a:lnTo>
                  <a:lnTo>
                    <a:pt x="106" y="3"/>
                  </a:lnTo>
                  <a:lnTo>
                    <a:pt x="101" y="3"/>
                  </a:lnTo>
                  <a:lnTo>
                    <a:pt x="93" y="3"/>
                  </a:lnTo>
                  <a:lnTo>
                    <a:pt x="85" y="6"/>
                  </a:lnTo>
                  <a:lnTo>
                    <a:pt x="79" y="9"/>
                  </a:lnTo>
                  <a:lnTo>
                    <a:pt x="71" y="11"/>
                  </a:lnTo>
                  <a:lnTo>
                    <a:pt x="63" y="14"/>
                  </a:lnTo>
                  <a:lnTo>
                    <a:pt x="55" y="17"/>
                  </a:lnTo>
                  <a:lnTo>
                    <a:pt x="49" y="20"/>
                  </a:lnTo>
                  <a:lnTo>
                    <a:pt x="41" y="22"/>
                  </a:lnTo>
                  <a:lnTo>
                    <a:pt x="35" y="25"/>
                  </a:lnTo>
                  <a:lnTo>
                    <a:pt x="27" y="31"/>
                  </a:lnTo>
                  <a:lnTo>
                    <a:pt x="22" y="33"/>
                  </a:lnTo>
                  <a:lnTo>
                    <a:pt x="19" y="36"/>
                  </a:lnTo>
                  <a:lnTo>
                    <a:pt x="11" y="44"/>
                  </a:lnTo>
                  <a:lnTo>
                    <a:pt x="5" y="50"/>
                  </a:lnTo>
                  <a:lnTo>
                    <a:pt x="0" y="58"/>
                  </a:lnTo>
                  <a:lnTo>
                    <a:pt x="3" y="63"/>
                  </a:lnTo>
                  <a:lnTo>
                    <a:pt x="5" y="66"/>
                  </a:lnTo>
                  <a:lnTo>
                    <a:pt x="11" y="71"/>
                  </a:lnTo>
                  <a:lnTo>
                    <a:pt x="19" y="74"/>
                  </a:lnTo>
                  <a:lnTo>
                    <a:pt x="30" y="74"/>
                  </a:lnTo>
                  <a:lnTo>
                    <a:pt x="35" y="74"/>
                  </a:lnTo>
                  <a:lnTo>
                    <a:pt x="44" y="74"/>
                  </a:lnTo>
                  <a:lnTo>
                    <a:pt x="49" y="71"/>
                  </a:lnTo>
                  <a:lnTo>
                    <a:pt x="57" y="71"/>
                  </a:lnTo>
                  <a:lnTo>
                    <a:pt x="63" y="71"/>
                  </a:lnTo>
                  <a:lnTo>
                    <a:pt x="71" y="69"/>
                  </a:lnTo>
                  <a:lnTo>
                    <a:pt x="79" y="66"/>
                  </a:lnTo>
                  <a:lnTo>
                    <a:pt x="87" y="66"/>
                  </a:lnTo>
                  <a:lnTo>
                    <a:pt x="87" y="66"/>
                  </a:lnTo>
                  <a:close/>
                </a:path>
              </a:pathLst>
            </a:custGeom>
            <a:solidFill>
              <a:srgbClr val="B3D9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7"/>
            <p:cNvSpPr>
              <a:spLocks/>
            </p:cNvSpPr>
            <p:nvPr/>
          </p:nvSpPr>
          <p:spPr bwMode="auto">
            <a:xfrm>
              <a:off x="6880650" y="1969149"/>
              <a:ext cx="852736" cy="216628"/>
            </a:xfrm>
            <a:custGeom>
              <a:avLst/>
              <a:gdLst>
                <a:gd name="T0" fmla="*/ 0 w 322"/>
                <a:gd name="T1" fmla="*/ 118 h 126"/>
                <a:gd name="T2" fmla="*/ 322 w 322"/>
                <a:gd name="T3" fmla="*/ 126 h 126"/>
                <a:gd name="T4" fmla="*/ 322 w 322"/>
                <a:gd name="T5" fmla="*/ 0 h 126"/>
                <a:gd name="T6" fmla="*/ 0 w 322"/>
                <a:gd name="T7" fmla="*/ 3 h 126"/>
                <a:gd name="T8" fmla="*/ 0 w 322"/>
                <a:gd name="T9" fmla="*/ 118 h 126"/>
                <a:gd name="T10" fmla="*/ 0 w 322"/>
                <a:gd name="T11" fmla="*/ 118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2" h="126">
                  <a:moveTo>
                    <a:pt x="0" y="118"/>
                  </a:moveTo>
                  <a:lnTo>
                    <a:pt x="322" y="126"/>
                  </a:lnTo>
                  <a:lnTo>
                    <a:pt x="322" y="0"/>
                  </a:lnTo>
                  <a:lnTo>
                    <a:pt x="0" y="3"/>
                  </a:lnTo>
                  <a:lnTo>
                    <a:pt x="0" y="118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7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auto">
            <a:xfrm>
              <a:off x="6880650" y="2025885"/>
              <a:ext cx="852736" cy="159893"/>
            </a:xfrm>
            <a:custGeom>
              <a:avLst/>
              <a:gdLst>
                <a:gd name="T0" fmla="*/ 0 w 322"/>
                <a:gd name="T1" fmla="*/ 85 h 93"/>
                <a:gd name="T2" fmla="*/ 322 w 322"/>
                <a:gd name="T3" fmla="*/ 93 h 93"/>
                <a:gd name="T4" fmla="*/ 322 w 322"/>
                <a:gd name="T5" fmla="*/ 3 h 93"/>
                <a:gd name="T6" fmla="*/ 0 w 322"/>
                <a:gd name="T7" fmla="*/ 0 h 93"/>
                <a:gd name="T8" fmla="*/ 0 w 322"/>
                <a:gd name="T9" fmla="*/ 85 h 93"/>
                <a:gd name="T10" fmla="*/ 0 w 322"/>
                <a:gd name="T11" fmla="*/ 8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2" h="93">
                  <a:moveTo>
                    <a:pt x="0" y="85"/>
                  </a:moveTo>
                  <a:lnTo>
                    <a:pt x="322" y="93"/>
                  </a:lnTo>
                  <a:lnTo>
                    <a:pt x="322" y="3"/>
                  </a:lnTo>
                  <a:lnTo>
                    <a:pt x="0" y="0"/>
                  </a:lnTo>
                  <a:lnTo>
                    <a:pt x="0" y="85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7DA1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9"/>
            <p:cNvSpPr>
              <a:spLocks/>
            </p:cNvSpPr>
            <p:nvPr/>
          </p:nvSpPr>
          <p:spPr bwMode="auto">
            <a:xfrm>
              <a:off x="6880650" y="2077463"/>
              <a:ext cx="852736" cy="108313"/>
            </a:xfrm>
            <a:custGeom>
              <a:avLst/>
              <a:gdLst>
                <a:gd name="T0" fmla="*/ 0 w 322"/>
                <a:gd name="T1" fmla="*/ 55 h 63"/>
                <a:gd name="T2" fmla="*/ 322 w 322"/>
                <a:gd name="T3" fmla="*/ 63 h 63"/>
                <a:gd name="T4" fmla="*/ 322 w 322"/>
                <a:gd name="T5" fmla="*/ 3 h 63"/>
                <a:gd name="T6" fmla="*/ 0 w 322"/>
                <a:gd name="T7" fmla="*/ 0 h 63"/>
                <a:gd name="T8" fmla="*/ 0 w 322"/>
                <a:gd name="T9" fmla="*/ 55 h 63"/>
                <a:gd name="T10" fmla="*/ 0 w 322"/>
                <a:gd name="T11" fmla="*/ 5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2" h="63">
                  <a:moveTo>
                    <a:pt x="0" y="55"/>
                  </a:moveTo>
                  <a:lnTo>
                    <a:pt x="322" y="63"/>
                  </a:lnTo>
                  <a:lnTo>
                    <a:pt x="322" y="3"/>
                  </a:lnTo>
                  <a:lnTo>
                    <a:pt x="0" y="0"/>
                  </a:lnTo>
                  <a:lnTo>
                    <a:pt x="0" y="55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8AAD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0"/>
            <p:cNvSpPr>
              <a:spLocks/>
            </p:cNvSpPr>
            <p:nvPr/>
          </p:nvSpPr>
          <p:spPr bwMode="auto">
            <a:xfrm>
              <a:off x="6880650" y="2129042"/>
              <a:ext cx="852736" cy="56736"/>
            </a:xfrm>
            <a:custGeom>
              <a:avLst/>
              <a:gdLst>
                <a:gd name="T0" fmla="*/ 0 w 322"/>
                <a:gd name="T1" fmla="*/ 33 h 33"/>
                <a:gd name="T2" fmla="*/ 322 w 322"/>
                <a:gd name="T3" fmla="*/ 33 h 33"/>
                <a:gd name="T4" fmla="*/ 322 w 322"/>
                <a:gd name="T5" fmla="*/ 6 h 33"/>
                <a:gd name="T6" fmla="*/ 0 w 322"/>
                <a:gd name="T7" fmla="*/ 0 h 33"/>
                <a:gd name="T8" fmla="*/ 0 w 322"/>
                <a:gd name="T9" fmla="*/ 33 h 33"/>
                <a:gd name="T10" fmla="*/ 0 w 322"/>
                <a:gd name="T1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2" h="33">
                  <a:moveTo>
                    <a:pt x="0" y="33"/>
                  </a:moveTo>
                  <a:lnTo>
                    <a:pt x="322" y="33"/>
                  </a:lnTo>
                  <a:lnTo>
                    <a:pt x="322" y="6"/>
                  </a:lnTo>
                  <a:lnTo>
                    <a:pt x="0" y="0"/>
                  </a:lnTo>
                  <a:lnTo>
                    <a:pt x="0" y="33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96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3"/>
            <p:cNvSpPr>
              <a:spLocks/>
            </p:cNvSpPr>
            <p:nvPr/>
          </p:nvSpPr>
          <p:spPr bwMode="auto">
            <a:xfrm>
              <a:off x="6859464" y="2185777"/>
              <a:ext cx="873922" cy="409186"/>
            </a:xfrm>
            <a:custGeom>
              <a:avLst/>
              <a:gdLst>
                <a:gd name="T0" fmla="*/ 330 w 330"/>
                <a:gd name="T1" fmla="*/ 0 h 238"/>
                <a:gd name="T2" fmla="*/ 330 w 330"/>
                <a:gd name="T3" fmla="*/ 131 h 238"/>
                <a:gd name="T4" fmla="*/ 150 w 330"/>
                <a:gd name="T5" fmla="*/ 238 h 238"/>
                <a:gd name="T6" fmla="*/ 0 w 330"/>
                <a:gd name="T7" fmla="*/ 60 h 238"/>
                <a:gd name="T8" fmla="*/ 330 w 330"/>
                <a:gd name="T9" fmla="*/ 0 h 238"/>
                <a:gd name="T10" fmla="*/ 330 w 330"/>
                <a:gd name="T11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0" h="238">
                  <a:moveTo>
                    <a:pt x="330" y="0"/>
                  </a:moveTo>
                  <a:lnTo>
                    <a:pt x="330" y="131"/>
                  </a:lnTo>
                  <a:lnTo>
                    <a:pt x="150" y="238"/>
                  </a:lnTo>
                  <a:lnTo>
                    <a:pt x="0" y="60"/>
                  </a:lnTo>
                  <a:lnTo>
                    <a:pt x="330" y="0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rgbClr val="6670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4"/>
            <p:cNvSpPr>
              <a:spLocks/>
            </p:cNvSpPr>
            <p:nvPr/>
          </p:nvSpPr>
          <p:spPr bwMode="auto">
            <a:xfrm>
              <a:off x="6295386" y="2177182"/>
              <a:ext cx="1438000" cy="263049"/>
            </a:xfrm>
            <a:custGeom>
              <a:avLst/>
              <a:gdLst>
                <a:gd name="T0" fmla="*/ 0 w 543"/>
                <a:gd name="T1" fmla="*/ 87 h 153"/>
                <a:gd name="T2" fmla="*/ 185 w 543"/>
                <a:gd name="T3" fmla="*/ 0 h 153"/>
                <a:gd name="T4" fmla="*/ 543 w 543"/>
                <a:gd name="T5" fmla="*/ 2 h 153"/>
                <a:gd name="T6" fmla="*/ 363 w 543"/>
                <a:gd name="T7" fmla="*/ 101 h 153"/>
                <a:gd name="T8" fmla="*/ 87 w 543"/>
                <a:gd name="T9" fmla="*/ 153 h 153"/>
                <a:gd name="T10" fmla="*/ 0 w 543"/>
                <a:gd name="T11" fmla="*/ 87 h 153"/>
                <a:gd name="T12" fmla="*/ 0 w 543"/>
                <a:gd name="T13" fmla="*/ 87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3" h="153">
                  <a:moveTo>
                    <a:pt x="0" y="87"/>
                  </a:moveTo>
                  <a:lnTo>
                    <a:pt x="185" y="0"/>
                  </a:lnTo>
                  <a:lnTo>
                    <a:pt x="543" y="2"/>
                  </a:lnTo>
                  <a:lnTo>
                    <a:pt x="363" y="101"/>
                  </a:lnTo>
                  <a:lnTo>
                    <a:pt x="87" y="153"/>
                  </a:lnTo>
                  <a:lnTo>
                    <a:pt x="0" y="87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B3D9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6"/>
            <p:cNvSpPr>
              <a:spLocks/>
            </p:cNvSpPr>
            <p:nvPr/>
          </p:nvSpPr>
          <p:spPr bwMode="auto">
            <a:xfrm>
              <a:off x="6785313" y="2190936"/>
              <a:ext cx="463444" cy="135823"/>
            </a:xfrm>
            <a:custGeom>
              <a:avLst/>
              <a:gdLst>
                <a:gd name="T0" fmla="*/ 99 w 175"/>
                <a:gd name="T1" fmla="*/ 71 h 79"/>
                <a:gd name="T2" fmla="*/ 107 w 175"/>
                <a:gd name="T3" fmla="*/ 68 h 79"/>
                <a:gd name="T4" fmla="*/ 112 w 175"/>
                <a:gd name="T5" fmla="*/ 63 h 79"/>
                <a:gd name="T6" fmla="*/ 121 w 175"/>
                <a:gd name="T7" fmla="*/ 60 h 79"/>
                <a:gd name="T8" fmla="*/ 129 w 175"/>
                <a:gd name="T9" fmla="*/ 57 h 79"/>
                <a:gd name="T10" fmla="*/ 137 w 175"/>
                <a:gd name="T11" fmla="*/ 54 h 79"/>
                <a:gd name="T12" fmla="*/ 143 w 175"/>
                <a:gd name="T13" fmla="*/ 52 h 79"/>
                <a:gd name="T14" fmla="*/ 148 w 175"/>
                <a:gd name="T15" fmla="*/ 49 h 79"/>
                <a:gd name="T16" fmla="*/ 156 w 175"/>
                <a:gd name="T17" fmla="*/ 46 h 79"/>
                <a:gd name="T18" fmla="*/ 164 w 175"/>
                <a:gd name="T19" fmla="*/ 38 h 79"/>
                <a:gd name="T20" fmla="*/ 170 w 175"/>
                <a:gd name="T21" fmla="*/ 30 h 79"/>
                <a:gd name="T22" fmla="*/ 175 w 175"/>
                <a:gd name="T23" fmla="*/ 24 h 79"/>
                <a:gd name="T24" fmla="*/ 175 w 175"/>
                <a:gd name="T25" fmla="*/ 16 h 79"/>
                <a:gd name="T26" fmla="*/ 170 w 175"/>
                <a:gd name="T27" fmla="*/ 8 h 79"/>
                <a:gd name="T28" fmla="*/ 164 w 175"/>
                <a:gd name="T29" fmla="*/ 5 h 79"/>
                <a:gd name="T30" fmla="*/ 153 w 175"/>
                <a:gd name="T31" fmla="*/ 0 h 79"/>
                <a:gd name="T32" fmla="*/ 143 w 175"/>
                <a:gd name="T33" fmla="*/ 0 h 79"/>
                <a:gd name="T34" fmla="*/ 134 w 175"/>
                <a:gd name="T35" fmla="*/ 0 h 79"/>
                <a:gd name="T36" fmla="*/ 129 w 175"/>
                <a:gd name="T37" fmla="*/ 0 h 79"/>
                <a:gd name="T38" fmla="*/ 121 w 175"/>
                <a:gd name="T39" fmla="*/ 0 h 79"/>
                <a:gd name="T40" fmla="*/ 112 w 175"/>
                <a:gd name="T41" fmla="*/ 0 h 79"/>
                <a:gd name="T42" fmla="*/ 104 w 175"/>
                <a:gd name="T43" fmla="*/ 0 h 79"/>
                <a:gd name="T44" fmla="*/ 96 w 175"/>
                <a:gd name="T45" fmla="*/ 3 h 79"/>
                <a:gd name="T46" fmla="*/ 88 w 175"/>
                <a:gd name="T47" fmla="*/ 5 h 79"/>
                <a:gd name="T48" fmla="*/ 80 w 175"/>
                <a:gd name="T49" fmla="*/ 8 h 79"/>
                <a:gd name="T50" fmla="*/ 69 w 175"/>
                <a:gd name="T51" fmla="*/ 11 h 79"/>
                <a:gd name="T52" fmla="*/ 63 w 175"/>
                <a:gd name="T53" fmla="*/ 13 h 79"/>
                <a:gd name="T54" fmla="*/ 52 w 175"/>
                <a:gd name="T55" fmla="*/ 16 h 79"/>
                <a:gd name="T56" fmla="*/ 47 w 175"/>
                <a:gd name="T57" fmla="*/ 19 h 79"/>
                <a:gd name="T58" fmla="*/ 39 w 175"/>
                <a:gd name="T59" fmla="*/ 22 h 79"/>
                <a:gd name="T60" fmla="*/ 33 w 175"/>
                <a:gd name="T61" fmla="*/ 27 h 79"/>
                <a:gd name="T62" fmla="*/ 25 w 175"/>
                <a:gd name="T63" fmla="*/ 30 h 79"/>
                <a:gd name="T64" fmla="*/ 20 w 175"/>
                <a:gd name="T65" fmla="*/ 35 h 79"/>
                <a:gd name="T66" fmla="*/ 11 w 175"/>
                <a:gd name="T67" fmla="*/ 41 h 79"/>
                <a:gd name="T68" fmla="*/ 3 w 175"/>
                <a:gd name="T69" fmla="*/ 49 h 79"/>
                <a:gd name="T70" fmla="*/ 0 w 175"/>
                <a:gd name="T71" fmla="*/ 57 h 79"/>
                <a:gd name="T72" fmla="*/ 0 w 175"/>
                <a:gd name="T73" fmla="*/ 65 h 79"/>
                <a:gd name="T74" fmla="*/ 6 w 175"/>
                <a:gd name="T75" fmla="*/ 71 h 79"/>
                <a:gd name="T76" fmla="*/ 11 w 175"/>
                <a:gd name="T77" fmla="*/ 74 h 79"/>
                <a:gd name="T78" fmla="*/ 14 w 175"/>
                <a:gd name="T79" fmla="*/ 76 h 79"/>
                <a:gd name="T80" fmla="*/ 20 w 175"/>
                <a:gd name="T81" fmla="*/ 76 h 79"/>
                <a:gd name="T82" fmla="*/ 25 w 175"/>
                <a:gd name="T83" fmla="*/ 76 h 79"/>
                <a:gd name="T84" fmla="*/ 33 w 175"/>
                <a:gd name="T85" fmla="*/ 79 h 79"/>
                <a:gd name="T86" fmla="*/ 39 w 175"/>
                <a:gd name="T87" fmla="*/ 76 h 79"/>
                <a:gd name="T88" fmla="*/ 47 w 175"/>
                <a:gd name="T89" fmla="*/ 76 h 79"/>
                <a:gd name="T90" fmla="*/ 55 w 175"/>
                <a:gd name="T91" fmla="*/ 76 h 79"/>
                <a:gd name="T92" fmla="*/ 63 w 175"/>
                <a:gd name="T93" fmla="*/ 76 h 79"/>
                <a:gd name="T94" fmla="*/ 69 w 175"/>
                <a:gd name="T95" fmla="*/ 76 h 79"/>
                <a:gd name="T96" fmla="*/ 80 w 175"/>
                <a:gd name="T97" fmla="*/ 74 h 79"/>
                <a:gd name="T98" fmla="*/ 88 w 175"/>
                <a:gd name="T99" fmla="*/ 71 h 79"/>
                <a:gd name="T100" fmla="*/ 99 w 175"/>
                <a:gd name="T101" fmla="*/ 71 h 79"/>
                <a:gd name="T102" fmla="*/ 99 w 175"/>
                <a:gd name="T103" fmla="*/ 71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5" h="79">
                  <a:moveTo>
                    <a:pt x="99" y="71"/>
                  </a:moveTo>
                  <a:lnTo>
                    <a:pt x="107" y="68"/>
                  </a:lnTo>
                  <a:lnTo>
                    <a:pt x="112" y="63"/>
                  </a:lnTo>
                  <a:lnTo>
                    <a:pt x="121" y="60"/>
                  </a:lnTo>
                  <a:lnTo>
                    <a:pt x="129" y="57"/>
                  </a:lnTo>
                  <a:lnTo>
                    <a:pt x="137" y="54"/>
                  </a:lnTo>
                  <a:lnTo>
                    <a:pt x="143" y="52"/>
                  </a:lnTo>
                  <a:lnTo>
                    <a:pt x="148" y="49"/>
                  </a:lnTo>
                  <a:lnTo>
                    <a:pt x="156" y="46"/>
                  </a:lnTo>
                  <a:lnTo>
                    <a:pt x="164" y="38"/>
                  </a:lnTo>
                  <a:lnTo>
                    <a:pt x="170" y="30"/>
                  </a:lnTo>
                  <a:lnTo>
                    <a:pt x="175" y="24"/>
                  </a:lnTo>
                  <a:lnTo>
                    <a:pt x="175" y="16"/>
                  </a:lnTo>
                  <a:lnTo>
                    <a:pt x="170" y="8"/>
                  </a:lnTo>
                  <a:lnTo>
                    <a:pt x="164" y="5"/>
                  </a:lnTo>
                  <a:lnTo>
                    <a:pt x="153" y="0"/>
                  </a:lnTo>
                  <a:lnTo>
                    <a:pt x="143" y="0"/>
                  </a:lnTo>
                  <a:lnTo>
                    <a:pt x="134" y="0"/>
                  </a:lnTo>
                  <a:lnTo>
                    <a:pt x="129" y="0"/>
                  </a:lnTo>
                  <a:lnTo>
                    <a:pt x="121" y="0"/>
                  </a:lnTo>
                  <a:lnTo>
                    <a:pt x="112" y="0"/>
                  </a:lnTo>
                  <a:lnTo>
                    <a:pt x="104" y="0"/>
                  </a:lnTo>
                  <a:lnTo>
                    <a:pt x="96" y="3"/>
                  </a:lnTo>
                  <a:lnTo>
                    <a:pt x="88" y="5"/>
                  </a:lnTo>
                  <a:lnTo>
                    <a:pt x="80" y="8"/>
                  </a:lnTo>
                  <a:lnTo>
                    <a:pt x="69" y="11"/>
                  </a:lnTo>
                  <a:lnTo>
                    <a:pt x="63" y="13"/>
                  </a:lnTo>
                  <a:lnTo>
                    <a:pt x="52" y="16"/>
                  </a:lnTo>
                  <a:lnTo>
                    <a:pt x="47" y="19"/>
                  </a:lnTo>
                  <a:lnTo>
                    <a:pt x="39" y="22"/>
                  </a:lnTo>
                  <a:lnTo>
                    <a:pt x="33" y="27"/>
                  </a:lnTo>
                  <a:lnTo>
                    <a:pt x="25" y="30"/>
                  </a:lnTo>
                  <a:lnTo>
                    <a:pt x="20" y="35"/>
                  </a:lnTo>
                  <a:lnTo>
                    <a:pt x="11" y="41"/>
                  </a:lnTo>
                  <a:lnTo>
                    <a:pt x="3" y="49"/>
                  </a:lnTo>
                  <a:lnTo>
                    <a:pt x="0" y="57"/>
                  </a:lnTo>
                  <a:lnTo>
                    <a:pt x="0" y="65"/>
                  </a:lnTo>
                  <a:lnTo>
                    <a:pt x="6" y="71"/>
                  </a:lnTo>
                  <a:lnTo>
                    <a:pt x="11" y="74"/>
                  </a:lnTo>
                  <a:lnTo>
                    <a:pt x="14" y="76"/>
                  </a:lnTo>
                  <a:lnTo>
                    <a:pt x="20" y="76"/>
                  </a:lnTo>
                  <a:lnTo>
                    <a:pt x="25" y="76"/>
                  </a:lnTo>
                  <a:lnTo>
                    <a:pt x="33" y="79"/>
                  </a:lnTo>
                  <a:lnTo>
                    <a:pt x="39" y="76"/>
                  </a:lnTo>
                  <a:lnTo>
                    <a:pt x="47" y="76"/>
                  </a:lnTo>
                  <a:lnTo>
                    <a:pt x="55" y="76"/>
                  </a:lnTo>
                  <a:lnTo>
                    <a:pt x="63" y="76"/>
                  </a:lnTo>
                  <a:lnTo>
                    <a:pt x="69" y="76"/>
                  </a:lnTo>
                  <a:lnTo>
                    <a:pt x="80" y="74"/>
                  </a:lnTo>
                  <a:lnTo>
                    <a:pt x="88" y="71"/>
                  </a:lnTo>
                  <a:lnTo>
                    <a:pt x="99" y="71"/>
                  </a:lnTo>
                  <a:lnTo>
                    <a:pt x="99" y="71"/>
                  </a:lnTo>
                  <a:close/>
                </a:path>
              </a:pathLst>
            </a:custGeom>
            <a:solidFill>
              <a:srgbClr val="B3D9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8"/>
            <p:cNvSpPr>
              <a:spLocks/>
            </p:cNvSpPr>
            <p:nvPr/>
          </p:nvSpPr>
          <p:spPr bwMode="auto">
            <a:xfrm>
              <a:off x="6295386" y="2326758"/>
              <a:ext cx="961315" cy="268206"/>
            </a:xfrm>
            <a:custGeom>
              <a:avLst/>
              <a:gdLst>
                <a:gd name="T0" fmla="*/ 0 w 363"/>
                <a:gd name="T1" fmla="*/ 131 h 156"/>
                <a:gd name="T2" fmla="*/ 363 w 363"/>
                <a:gd name="T3" fmla="*/ 156 h 156"/>
                <a:gd name="T4" fmla="*/ 363 w 363"/>
                <a:gd name="T5" fmla="*/ 14 h 156"/>
                <a:gd name="T6" fmla="*/ 0 w 363"/>
                <a:gd name="T7" fmla="*/ 0 h 156"/>
                <a:gd name="T8" fmla="*/ 0 w 363"/>
                <a:gd name="T9" fmla="*/ 131 h 156"/>
                <a:gd name="T10" fmla="*/ 0 w 363"/>
                <a:gd name="T11" fmla="*/ 13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3" h="156">
                  <a:moveTo>
                    <a:pt x="0" y="131"/>
                  </a:moveTo>
                  <a:lnTo>
                    <a:pt x="363" y="156"/>
                  </a:lnTo>
                  <a:lnTo>
                    <a:pt x="363" y="14"/>
                  </a:lnTo>
                  <a:lnTo>
                    <a:pt x="0" y="0"/>
                  </a:lnTo>
                  <a:lnTo>
                    <a:pt x="0" y="131"/>
                  </a:lnTo>
                  <a:lnTo>
                    <a:pt x="0" y="131"/>
                  </a:lnTo>
                  <a:close/>
                </a:path>
              </a:pathLst>
            </a:custGeom>
            <a:solidFill>
              <a:srgbClr val="7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9"/>
            <p:cNvSpPr>
              <a:spLocks/>
            </p:cNvSpPr>
            <p:nvPr/>
          </p:nvSpPr>
          <p:spPr bwMode="auto">
            <a:xfrm>
              <a:off x="6295386" y="2386932"/>
              <a:ext cx="961315" cy="208032"/>
            </a:xfrm>
            <a:custGeom>
              <a:avLst/>
              <a:gdLst>
                <a:gd name="T0" fmla="*/ 0 w 363"/>
                <a:gd name="T1" fmla="*/ 96 h 121"/>
                <a:gd name="T2" fmla="*/ 363 w 363"/>
                <a:gd name="T3" fmla="*/ 121 h 121"/>
                <a:gd name="T4" fmla="*/ 363 w 363"/>
                <a:gd name="T5" fmla="*/ 14 h 121"/>
                <a:gd name="T6" fmla="*/ 0 w 363"/>
                <a:gd name="T7" fmla="*/ 0 h 121"/>
                <a:gd name="T8" fmla="*/ 0 w 363"/>
                <a:gd name="T9" fmla="*/ 96 h 121"/>
                <a:gd name="T10" fmla="*/ 0 w 363"/>
                <a:gd name="T11" fmla="*/ 96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3" h="121">
                  <a:moveTo>
                    <a:pt x="0" y="96"/>
                  </a:moveTo>
                  <a:lnTo>
                    <a:pt x="363" y="121"/>
                  </a:lnTo>
                  <a:lnTo>
                    <a:pt x="363" y="14"/>
                  </a:lnTo>
                  <a:lnTo>
                    <a:pt x="0" y="0"/>
                  </a:lnTo>
                  <a:lnTo>
                    <a:pt x="0" y="96"/>
                  </a:lnTo>
                  <a:lnTo>
                    <a:pt x="0" y="96"/>
                  </a:lnTo>
                  <a:close/>
                </a:path>
              </a:pathLst>
            </a:custGeom>
            <a:solidFill>
              <a:srgbClr val="7DA1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30"/>
            <p:cNvSpPr>
              <a:spLocks/>
            </p:cNvSpPr>
            <p:nvPr/>
          </p:nvSpPr>
          <p:spPr bwMode="auto">
            <a:xfrm>
              <a:off x="6295386" y="2443668"/>
              <a:ext cx="961315" cy="151296"/>
            </a:xfrm>
            <a:custGeom>
              <a:avLst/>
              <a:gdLst>
                <a:gd name="T0" fmla="*/ 0 w 363"/>
                <a:gd name="T1" fmla="*/ 63 h 88"/>
                <a:gd name="T2" fmla="*/ 363 w 363"/>
                <a:gd name="T3" fmla="*/ 88 h 88"/>
                <a:gd name="T4" fmla="*/ 363 w 363"/>
                <a:gd name="T5" fmla="*/ 19 h 88"/>
                <a:gd name="T6" fmla="*/ 0 w 363"/>
                <a:gd name="T7" fmla="*/ 0 h 88"/>
                <a:gd name="T8" fmla="*/ 0 w 363"/>
                <a:gd name="T9" fmla="*/ 63 h 88"/>
                <a:gd name="T10" fmla="*/ 0 w 363"/>
                <a:gd name="T11" fmla="*/ 6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3" h="88">
                  <a:moveTo>
                    <a:pt x="0" y="63"/>
                  </a:moveTo>
                  <a:lnTo>
                    <a:pt x="363" y="88"/>
                  </a:lnTo>
                  <a:lnTo>
                    <a:pt x="363" y="19"/>
                  </a:lnTo>
                  <a:lnTo>
                    <a:pt x="0" y="0"/>
                  </a:lnTo>
                  <a:lnTo>
                    <a:pt x="0" y="63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8AAD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>
              <a:off x="6295386" y="2505561"/>
              <a:ext cx="961315" cy="89402"/>
            </a:xfrm>
            <a:custGeom>
              <a:avLst/>
              <a:gdLst>
                <a:gd name="T0" fmla="*/ 0 w 363"/>
                <a:gd name="T1" fmla="*/ 35 h 52"/>
                <a:gd name="T2" fmla="*/ 363 w 363"/>
                <a:gd name="T3" fmla="*/ 52 h 52"/>
                <a:gd name="T4" fmla="*/ 363 w 363"/>
                <a:gd name="T5" fmla="*/ 22 h 52"/>
                <a:gd name="T6" fmla="*/ 0 w 363"/>
                <a:gd name="T7" fmla="*/ 0 h 52"/>
                <a:gd name="T8" fmla="*/ 0 w 363"/>
                <a:gd name="T9" fmla="*/ 35 h 52"/>
                <a:gd name="T10" fmla="*/ 0 w 363"/>
                <a:gd name="T11" fmla="*/ 3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3" h="52">
                  <a:moveTo>
                    <a:pt x="0" y="35"/>
                  </a:moveTo>
                  <a:lnTo>
                    <a:pt x="363" y="52"/>
                  </a:lnTo>
                  <a:lnTo>
                    <a:pt x="363" y="22"/>
                  </a:lnTo>
                  <a:lnTo>
                    <a:pt x="0" y="0"/>
                  </a:lnTo>
                  <a:lnTo>
                    <a:pt x="0" y="35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96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34"/>
            <p:cNvSpPr>
              <a:spLocks/>
            </p:cNvSpPr>
            <p:nvPr/>
          </p:nvSpPr>
          <p:spPr bwMode="auto">
            <a:xfrm>
              <a:off x="6287442" y="2584647"/>
              <a:ext cx="969259" cy="450448"/>
            </a:xfrm>
            <a:custGeom>
              <a:avLst/>
              <a:gdLst>
                <a:gd name="T0" fmla="*/ 366 w 366"/>
                <a:gd name="T1" fmla="*/ 0 h 262"/>
                <a:gd name="T2" fmla="*/ 366 w 366"/>
                <a:gd name="T3" fmla="*/ 148 h 262"/>
                <a:gd name="T4" fmla="*/ 167 w 366"/>
                <a:gd name="T5" fmla="*/ 262 h 262"/>
                <a:gd name="T6" fmla="*/ 0 w 366"/>
                <a:gd name="T7" fmla="*/ 58 h 262"/>
                <a:gd name="T8" fmla="*/ 366 w 366"/>
                <a:gd name="T9" fmla="*/ 0 h 262"/>
                <a:gd name="T10" fmla="*/ 366 w 366"/>
                <a:gd name="T11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6" h="262">
                  <a:moveTo>
                    <a:pt x="366" y="0"/>
                  </a:moveTo>
                  <a:lnTo>
                    <a:pt x="366" y="148"/>
                  </a:lnTo>
                  <a:lnTo>
                    <a:pt x="167" y="262"/>
                  </a:lnTo>
                  <a:lnTo>
                    <a:pt x="0" y="58"/>
                  </a:lnTo>
                  <a:lnTo>
                    <a:pt x="366" y="0"/>
                  </a:lnTo>
                  <a:lnTo>
                    <a:pt x="366" y="0"/>
                  </a:lnTo>
                  <a:close/>
                </a:path>
              </a:pathLst>
            </a:custGeom>
            <a:solidFill>
              <a:srgbClr val="6670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35"/>
            <p:cNvSpPr>
              <a:spLocks/>
            </p:cNvSpPr>
            <p:nvPr/>
          </p:nvSpPr>
          <p:spPr bwMode="auto">
            <a:xfrm>
              <a:off x="5657159" y="2562297"/>
              <a:ext cx="1607488" cy="280241"/>
            </a:xfrm>
            <a:custGeom>
              <a:avLst/>
              <a:gdLst>
                <a:gd name="T0" fmla="*/ 0 w 607"/>
                <a:gd name="T1" fmla="*/ 87 h 163"/>
                <a:gd name="T2" fmla="*/ 211 w 607"/>
                <a:gd name="T3" fmla="*/ 0 h 163"/>
                <a:gd name="T4" fmla="*/ 607 w 607"/>
                <a:gd name="T5" fmla="*/ 13 h 163"/>
                <a:gd name="T6" fmla="*/ 405 w 607"/>
                <a:gd name="T7" fmla="*/ 114 h 163"/>
                <a:gd name="T8" fmla="*/ 99 w 607"/>
                <a:gd name="T9" fmla="*/ 163 h 163"/>
                <a:gd name="T10" fmla="*/ 0 w 607"/>
                <a:gd name="T11" fmla="*/ 87 h 163"/>
                <a:gd name="T12" fmla="*/ 0 w 607"/>
                <a:gd name="T13" fmla="*/ 87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7" h="163">
                  <a:moveTo>
                    <a:pt x="0" y="87"/>
                  </a:moveTo>
                  <a:lnTo>
                    <a:pt x="211" y="0"/>
                  </a:lnTo>
                  <a:lnTo>
                    <a:pt x="607" y="13"/>
                  </a:lnTo>
                  <a:lnTo>
                    <a:pt x="405" y="114"/>
                  </a:lnTo>
                  <a:lnTo>
                    <a:pt x="99" y="163"/>
                  </a:lnTo>
                  <a:lnTo>
                    <a:pt x="0" y="87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B3D9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37"/>
            <p:cNvSpPr>
              <a:spLocks/>
            </p:cNvSpPr>
            <p:nvPr/>
          </p:nvSpPr>
          <p:spPr bwMode="auto">
            <a:xfrm>
              <a:off x="6207993" y="2579490"/>
              <a:ext cx="505816" cy="146139"/>
            </a:xfrm>
            <a:custGeom>
              <a:avLst/>
              <a:gdLst>
                <a:gd name="T0" fmla="*/ 109 w 191"/>
                <a:gd name="T1" fmla="*/ 77 h 85"/>
                <a:gd name="T2" fmla="*/ 117 w 191"/>
                <a:gd name="T3" fmla="*/ 74 h 85"/>
                <a:gd name="T4" fmla="*/ 126 w 191"/>
                <a:gd name="T5" fmla="*/ 71 h 85"/>
                <a:gd name="T6" fmla="*/ 134 w 191"/>
                <a:gd name="T7" fmla="*/ 69 h 85"/>
                <a:gd name="T8" fmla="*/ 142 w 191"/>
                <a:gd name="T9" fmla="*/ 66 h 85"/>
                <a:gd name="T10" fmla="*/ 150 w 191"/>
                <a:gd name="T11" fmla="*/ 63 h 85"/>
                <a:gd name="T12" fmla="*/ 158 w 191"/>
                <a:gd name="T13" fmla="*/ 61 h 85"/>
                <a:gd name="T14" fmla="*/ 167 w 191"/>
                <a:gd name="T15" fmla="*/ 55 h 85"/>
                <a:gd name="T16" fmla="*/ 172 w 191"/>
                <a:gd name="T17" fmla="*/ 52 h 85"/>
                <a:gd name="T18" fmla="*/ 183 w 191"/>
                <a:gd name="T19" fmla="*/ 44 h 85"/>
                <a:gd name="T20" fmla="*/ 188 w 191"/>
                <a:gd name="T21" fmla="*/ 36 h 85"/>
                <a:gd name="T22" fmla="*/ 191 w 191"/>
                <a:gd name="T23" fmla="*/ 28 h 85"/>
                <a:gd name="T24" fmla="*/ 191 w 191"/>
                <a:gd name="T25" fmla="*/ 20 h 85"/>
                <a:gd name="T26" fmla="*/ 188 w 191"/>
                <a:gd name="T27" fmla="*/ 11 h 85"/>
                <a:gd name="T28" fmla="*/ 180 w 191"/>
                <a:gd name="T29" fmla="*/ 9 h 85"/>
                <a:gd name="T30" fmla="*/ 175 w 191"/>
                <a:gd name="T31" fmla="*/ 3 h 85"/>
                <a:gd name="T32" fmla="*/ 172 w 191"/>
                <a:gd name="T33" fmla="*/ 3 h 85"/>
                <a:gd name="T34" fmla="*/ 164 w 191"/>
                <a:gd name="T35" fmla="*/ 3 h 85"/>
                <a:gd name="T36" fmla="*/ 158 w 191"/>
                <a:gd name="T37" fmla="*/ 3 h 85"/>
                <a:gd name="T38" fmla="*/ 150 w 191"/>
                <a:gd name="T39" fmla="*/ 0 h 85"/>
                <a:gd name="T40" fmla="*/ 142 w 191"/>
                <a:gd name="T41" fmla="*/ 0 h 85"/>
                <a:gd name="T42" fmla="*/ 134 w 191"/>
                <a:gd name="T43" fmla="*/ 0 h 85"/>
                <a:gd name="T44" fmla="*/ 126 w 191"/>
                <a:gd name="T45" fmla="*/ 3 h 85"/>
                <a:gd name="T46" fmla="*/ 115 w 191"/>
                <a:gd name="T47" fmla="*/ 3 h 85"/>
                <a:gd name="T48" fmla="*/ 106 w 191"/>
                <a:gd name="T49" fmla="*/ 3 h 85"/>
                <a:gd name="T50" fmla="*/ 98 w 191"/>
                <a:gd name="T51" fmla="*/ 6 h 85"/>
                <a:gd name="T52" fmla="*/ 87 w 191"/>
                <a:gd name="T53" fmla="*/ 9 h 85"/>
                <a:gd name="T54" fmla="*/ 76 w 191"/>
                <a:gd name="T55" fmla="*/ 11 h 85"/>
                <a:gd name="T56" fmla="*/ 68 w 191"/>
                <a:gd name="T57" fmla="*/ 14 h 85"/>
                <a:gd name="T58" fmla="*/ 57 w 191"/>
                <a:gd name="T59" fmla="*/ 17 h 85"/>
                <a:gd name="T60" fmla="*/ 49 w 191"/>
                <a:gd name="T61" fmla="*/ 20 h 85"/>
                <a:gd name="T62" fmla="*/ 41 w 191"/>
                <a:gd name="T63" fmla="*/ 22 h 85"/>
                <a:gd name="T64" fmla="*/ 33 w 191"/>
                <a:gd name="T65" fmla="*/ 28 h 85"/>
                <a:gd name="T66" fmla="*/ 27 w 191"/>
                <a:gd name="T67" fmla="*/ 30 h 85"/>
                <a:gd name="T68" fmla="*/ 22 w 191"/>
                <a:gd name="T69" fmla="*/ 36 h 85"/>
                <a:gd name="T70" fmla="*/ 11 w 191"/>
                <a:gd name="T71" fmla="*/ 44 h 85"/>
                <a:gd name="T72" fmla="*/ 5 w 191"/>
                <a:gd name="T73" fmla="*/ 52 h 85"/>
                <a:gd name="T74" fmla="*/ 0 w 191"/>
                <a:gd name="T75" fmla="*/ 61 h 85"/>
                <a:gd name="T76" fmla="*/ 3 w 191"/>
                <a:gd name="T77" fmla="*/ 66 h 85"/>
                <a:gd name="T78" fmla="*/ 5 w 191"/>
                <a:gd name="T79" fmla="*/ 71 h 85"/>
                <a:gd name="T80" fmla="*/ 11 w 191"/>
                <a:gd name="T81" fmla="*/ 77 h 85"/>
                <a:gd name="T82" fmla="*/ 16 w 191"/>
                <a:gd name="T83" fmla="*/ 80 h 85"/>
                <a:gd name="T84" fmla="*/ 22 w 191"/>
                <a:gd name="T85" fmla="*/ 82 h 85"/>
                <a:gd name="T86" fmla="*/ 30 w 191"/>
                <a:gd name="T87" fmla="*/ 82 h 85"/>
                <a:gd name="T88" fmla="*/ 35 w 191"/>
                <a:gd name="T89" fmla="*/ 85 h 85"/>
                <a:gd name="T90" fmla="*/ 44 w 191"/>
                <a:gd name="T91" fmla="*/ 85 h 85"/>
                <a:gd name="T92" fmla="*/ 52 w 191"/>
                <a:gd name="T93" fmla="*/ 85 h 85"/>
                <a:gd name="T94" fmla="*/ 60 w 191"/>
                <a:gd name="T95" fmla="*/ 85 h 85"/>
                <a:gd name="T96" fmla="*/ 68 w 191"/>
                <a:gd name="T97" fmla="*/ 85 h 85"/>
                <a:gd name="T98" fmla="*/ 76 w 191"/>
                <a:gd name="T99" fmla="*/ 82 h 85"/>
                <a:gd name="T100" fmla="*/ 87 w 191"/>
                <a:gd name="T101" fmla="*/ 82 h 85"/>
                <a:gd name="T102" fmla="*/ 98 w 191"/>
                <a:gd name="T103" fmla="*/ 80 h 85"/>
                <a:gd name="T104" fmla="*/ 109 w 191"/>
                <a:gd name="T105" fmla="*/ 77 h 85"/>
                <a:gd name="T106" fmla="*/ 109 w 191"/>
                <a:gd name="T107" fmla="*/ 7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1" h="85">
                  <a:moveTo>
                    <a:pt x="109" y="77"/>
                  </a:moveTo>
                  <a:lnTo>
                    <a:pt x="117" y="74"/>
                  </a:lnTo>
                  <a:lnTo>
                    <a:pt x="126" y="71"/>
                  </a:lnTo>
                  <a:lnTo>
                    <a:pt x="134" y="69"/>
                  </a:lnTo>
                  <a:lnTo>
                    <a:pt x="142" y="66"/>
                  </a:lnTo>
                  <a:lnTo>
                    <a:pt x="150" y="63"/>
                  </a:lnTo>
                  <a:lnTo>
                    <a:pt x="158" y="61"/>
                  </a:lnTo>
                  <a:lnTo>
                    <a:pt x="167" y="55"/>
                  </a:lnTo>
                  <a:lnTo>
                    <a:pt x="172" y="52"/>
                  </a:lnTo>
                  <a:lnTo>
                    <a:pt x="183" y="44"/>
                  </a:lnTo>
                  <a:lnTo>
                    <a:pt x="188" y="36"/>
                  </a:lnTo>
                  <a:lnTo>
                    <a:pt x="191" y="28"/>
                  </a:lnTo>
                  <a:lnTo>
                    <a:pt x="191" y="20"/>
                  </a:lnTo>
                  <a:lnTo>
                    <a:pt x="188" y="11"/>
                  </a:lnTo>
                  <a:lnTo>
                    <a:pt x="180" y="9"/>
                  </a:lnTo>
                  <a:lnTo>
                    <a:pt x="175" y="3"/>
                  </a:lnTo>
                  <a:lnTo>
                    <a:pt x="172" y="3"/>
                  </a:lnTo>
                  <a:lnTo>
                    <a:pt x="164" y="3"/>
                  </a:lnTo>
                  <a:lnTo>
                    <a:pt x="158" y="3"/>
                  </a:lnTo>
                  <a:lnTo>
                    <a:pt x="150" y="0"/>
                  </a:lnTo>
                  <a:lnTo>
                    <a:pt x="142" y="0"/>
                  </a:lnTo>
                  <a:lnTo>
                    <a:pt x="134" y="0"/>
                  </a:lnTo>
                  <a:lnTo>
                    <a:pt x="126" y="3"/>
                  </a:lnTo>
                  <a:lnTo>
                    <a:pt x="115" y="3"/>
                  </a:lnTo>
                  <a:lnTo>
                    <a:pt x="106" y="3"/>
                  </a:lnTo>
                  <a:lnTo>
                    <a:pt x="98" y="6"/>
                  </a:lnTo>
                  <a:lnTo>
                    <a:pt x="87" y="9"/>
                  </a:lnTo>
                  <a:lnTo>
                    <a:pt x="76" y="11"/>
                  </a:lnTo>
                  <a:lnTo>
                    <a:pt x="68" y="14"/>
                  </a:lnTo>
                  <a:lnTo>
                    <a:pt x="57" y="17"/>
                  </a:lnTo>
                  <a:lnTo>
                    <a:pt x="49" y="20"/>
                  </a:lnTo>
                  <a:lnTo>
                    <a:pt x="41" y="22"/>
                  </a:lnTo>
                  <a:lnTo>
                    <a:pt x="33" y="28"/>
                  </a:lnTo>
                  <a:lnTo>
                    <a:pt x="27" y="30"/>
                  </a:lnTo>
                  <a:lnTo>
                    <a:pt x="22" y="36"/>
                  </a:lnTo>
                  <a:lnTo>
                    <a:pt x="11" y="44"/>
                  </a:lnTo>
                  <a:lnTo>
                    <a:pt x="5" y="52"/>
                  </a:lnTo>
                  <a:lnTo>
                    <a:pt x="0" y="61"/>
                  </a:lnTo>
                  <a:lnTo>
                    <a:pt x="3" y="66"/>
                  </a:lnTo>
                  <a:lnTo>
                    <a:pt x="5" y="71"/>
                  </a:lnTo>
                  <a:lnTo>
                    <a:pt x="11" y="77"/>
                  </a:lnTo>
                  <a:lnTo>
                    <a:pt x="16" y="80"/>
                  </a:lnTo>
                  <a:lnTo>
                    <a:pt x="22" y="82"/>
                  </a:lnTo>
                  <a:lnTo>
                    <a:pt x="30" y="82"/>
                  </a:lnTo>
                  <a:lnTo>
                    <a:pt x="35" y="85"/>
                  </a:lnTo>
                  <a:lnTo>
                    <a:pt x="44" y="85"/>
                  </a:lnTo>
                  <a:lnTo>
                    <a:pt x="52" y="85"/>
                  </a:lnTo>
                  <a:lnTo>
                    <a:pt x="60" y="85"/>
                  </a:lnTo>
                  <a:lnTo>
                    <a:pt x="68" y="85"/>
                  </a:lnTo>
                  <a:lnTo>
                    <a:pt x="76" y="82"/>
                  </a:lnTo>
                  <a:lnTo>
                    <a:pt x="87" y="82"/>
                  </a:lnTo>
                  <a:lnTo>
                    <a:pt x="98" y="80"/>
                  </a:lnTo>
                  <a:lnTo>
                    <a:pt x="109" y="77"/>
                  </a:lnTo>
                  <a:lnTo>
                    <a:pt x="109" y="77"/>
                  </a:lnTo>
                  <a:close/>
                </a:path>
              </a:pathLst>
            </a:custGeom>
            <a:solidFill>
              <a:srgbClr val="B3D9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39"/>
            <p:cNvSpPr>
              <a:spLocks/>
            </p:cNvSpPr>
            <p:nvPr/>
          </p:nvSpPr>
          <p:spPr bwMode="auto">
            <a:xfrm>
              <a:off x="5657159" y="2711873"/>
              <a:ext cx="1072542" cy="319784"/>
            </a:xfrm>
            <a:custGeom>
              <a:avLst/>
              <a:gdLst>
                <a:gd name="T0" fmla="*/ 0 w 405"/>
                <a:gd name="T1" fmla="*/ 147 h 186"/>
                <a:gd name="T2" fmla="*/ 405 w 405"/>
                <a:gd name="T3" fmla="*/ 186 h 186"/>
                <a:gd name="T4" fmla="*/ 405 w 405"/>
                <a:gd name="T5" fmla="*/ 27 h 186"/>
                <a:gd name="T6" fmla="*/ 0 w 405"/>
                <a:gd name="T7" fmla="*/ 0 h 186"/>
                <a:gd name="T8" fmla="*/ 0 w 405"/>
                <a:gd name="T9" fmla="*/ 147 h 186"/>
                <a:gd name="T10" fmla="*/ 0 w 405"/>
                <a:gd name="T11" fmla="*/ 147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5" h="186">
                  <a:moveTo>
                    <a:pt x="0" y="147"/>
                  </a:moveTo>
                  <a:lnTo>
                    <a:pt x="405" y="186"/>
                  </a:lnTo>
                  <a:lnTo>
                    <a:pt x="405" y="27"/>
                  </a:lnTo>
                  <a:lnTo>
                    <a:pt x="0" y="0"/>
                  </a:lnTo>
                  <a:lnTo>
                    <a:pt x="0" y="147"/>
                  </a:lnTo>
                  <a:lnTo>
                    <a:pt x="0" y="147"/>
                  </a:lnTo>
                  <a:close/>
                </a:path>
              </a:pathLst>
            </a:custGeom>
            <a:solidFill>
              <a:srgbClr val="7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40"/>
            <p:cNvSpPr>
              <a:spLocks/>
            </p:cNvSpPr>
            <p:nvPr/>
          </p:nvSpPr>
          <p:spPr bwMode="auto">
            <a:xfrm>
              <a:off x="5657159" y="2782363"/>
              <a:ext cx="1072542" cy="249295"/>
            </a:xfrm>
            <a:custGeom>
              <a:avLst/>
              <a:gdLst>
                <a:gd name="T0" fmla="*/ 0 w 405"/>
                <a:gd name="T1" fmla="*/ 106 h 145"/>
                <a:gd name="T2" fmla="*/ 405 w 405"/>
                <a:gd name="T3" fmla="*/ 145 h 145"/>
                <a:gd name="T4" fmla="*/ 405 w 405"/>
                <a:gd name="T5" fmla="*/ 30 h 145"/>
                <a:gd name="T6" fmla="*/ 0 w 405"/>
                <a:gd name="T7" fmla="*/ 0 h 145"/>
                <a:gd name="T8" fmla="*/ 0 w 405"/>
                <a:gd name="T9" fmla="*/ 106 h 145"/>
                <a:gd name="T10" fmla="*/ 0 w 405"/>
                <a:gd name="T11" fmla="*/ 106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5" h="145">
                  <a:moveTo>
                    <a:pt x="0" y="106"/>
                  </a:moveTo>
                  <a:lnTo>
                    <a:pt x="405" y="145"/>
                  </a:lnTo>
                  <a:lnTo>
                    <a:pt x="405" y="30"/>
                  </a:lnTo>
                  <a:lnTo>
                    <a:pt x="0" y="0"/>
                  </a:lnTo>
                  <a:lnTo>
                    <a:pt x="0" y="106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7DA1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1"/>
            <p:cNvSpPr>
              <a:spLocks/>
            </p:cNvSpPr>
            <p:nvPr/>
          </p:nvSpPr>
          <p:spPr bwMode="auto">
            <a:xfrm>
              <a:off x="5657159" y="2847696"/>
              <a:ext cx="1072542" cy="183962"/>
            </a:xfrm>
            <a:custGeom>
              <a:avLst/>
              <a:gdLst>
                <a:gd name="T0" fmla="*/ 0 w 405"/>
                <a:gd name="T1" fmla="*/ 68 h 107"/>
                <a:gd name="T2" fmla="*/ 405 w 405"/>
                <a:gd name="T3" fmla="*/ 107 h 107"/>
                <a:gd name="T4" fmla="*/ 405 w 405"/>
                <a:gd name="T5" fmla="*/ 30 h 107"/>
                <a:gd name="T6" fmla="*/ 0 w 405"/>
                <a:gd name="T7" fmla="*/ 0 h 107"/>
                <a:gd name="T8" fmla="*/ 0 w 405"/>
                <a:gd name="T9" fmla="*/ 68 h 107"/>
                <a:gd name="T10" fmla="*/ 0 w 405"/>
                <a:gd name="T11" fmla="*/ 6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5" h="107">
                  <a:moveTo>
                    <a:pt x="0" y="68"/>
                  </a:moveTo>
                  <a:lnTo>
                    <a:pt x="405" y="107"/>
                  </a:lnTo>
                  <a:lnTo>
                    <a:pt x="405" y="30"/>
                  </a:lnTo>
                  <a:lnTo>
                    <a:pt x="0" y="0"/>
                  </a:lnTo>
                  <a:lnTo>
                    <a:pt x="0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8AAD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42"/>
            <p:cNvSpPr>
              <a:spLocks/>
            </p:cNvSpPr>
            <p:nvPr/>
          </p:nvSpPr>
          <p:spPr bwMode="auto">
            <a:xfrm>
              <a:off x="5657159" y="2913027"/>
              <a:ext cx="1072542" cy="127226"/>
            </a:xfrm>
            <a:custGeom>
              <a:avLst/>
              <a:gdLst>
                <a:gd name="T0" fmla="*/ 0 w 405"/>
                <a:gd name="T1" fmla="*/ 39 h 74"/>
                <a:gd name="T2" fmla="*/ 405 w 405"/>
                <a:gd name="T3" fmla="*/ 74 h 74"/>
                <a:gd name="T4" fmla="*/ 405 w 405"/>
                <a:gd name="T5" fmla="*/ 36 h 74"/>
                <a:gd name="T6" fmla="*/ 0 w 405"/>
                <a:gd name="T7" fmla="*/ 0 h 74"/>
                <a:gd name="T8" fmla="*/ 0 w 405"/>
                <a:gd name="T9" fmla="*/ 39 h 74"/>
                <a:gd name="T10" fmla="*/ 0 w 405"/>
                <a:gd name="T11" fmla="*/ 3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5" h="74">
                  <a:moveTo>
                    <a:pt x="0" y="39"/>
                  </a:moveTo>
                  <a:lnTo>
                    <a:pt x="405" y="74"/>
                  </a:lnTo>
                  <a:lnTo>
                    <a:pt x="405" y="36"/>
                  </a:lnTo>
                  <a:lnTo>
                    <a:pt x="0" y="0"/>
                  </a:lnTo>
                  <a:lnTo>
                    <a:pt x="0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96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45"/>
            <p:cNvSpPr>
              <a:spLocks/>
            </p:cNvSpPr>
            <p:nvPr/>
          </p:nvSpPr>
          <p:spPr bwMode="auto">
            <a:xfrm>
              <a:off x="5614787" y="3026499"/>
              <a:ext cx="1114914" cy="507185"/>
            </a:xfrm>
            <a:custGeom>
              <a:avLst/>
              <a:gdLst>
                <a:gd name="T0" fmla="*/ 421 w 421"/>
                <a:gd name="T1" fmla="*/ 0 h 295"/>
                <a:gd name="T2" fmla="*/ 421 w 421"/>
                <a:gd name="T3" fmla="*/ 175 h 295"/>
                <a:gd name="T4" fmla="*/ 188 w 421"/>
                <a:gd name="T5" fmla="*/ 295 h 295"/>
                <a:gd name="T6" fmla="*/ 0 w 421"/>
                <a:gd name="T7" fmla="*/ 57 h 295"/>
                <a:gd name="T8" fmla="*/ 421 w 421"/>
                <a:gd name="T9" fmla="*/ 0 h 295"/>
                <a:gd name="T10" fmla="*/ 421 w 421"/>
                <a:gd name="T11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1" h="295">
                  <a:moveTo>
                    <a:pt x="421" y="0"/>
                  </a:moveTo>
                  <a:lnTo>
                    <a:pt x="421" y="175"/>
                  </a:lnTo>
                  <a:lnTo>
                    <a:pt x="188" y="295"/>
                  </a:lnTo>
                  <a:lnTo>
                    <a:pt x="0" y="57"/>
                  </a:lnTo>
                  <a:lnTo>
                    <a:pt x="421" y="0"/>
                  </a:lnTo>
                  <a:lnTo>
                    <a:pt x="421" y="0"/>
                  </a:lnTo>
                  <a:close/>
                </a:path>
              </a:pathLst>
            </a:custGeom>
            <a:solidFill>
              <a:srgbClr val="6670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46"/>
            <p:cNvSpPr>
              <a:spLocks/>
            </p:cNvSpPr>
            <p:nvPr/>
          </p:nvSpPr>
          <p:spPr bwMode="auto">
            <a:xfrm>
              <a:off x="4905056" y="2969763"/>
              <a:ext cx="1824644" cy="324942"/>
            </a:xfrm>
            <a:custGeom>
              <a:avLst/>
              <a:gdLst>
                <a:gd name="T0" fmla="*/ 0 w 689"/>
                <a:gd name="T1" fmla="*/ 98 h 189"/>
                <a:gd name="T2" fmla="*/ 227 w 689"/>
                <a:gd name="T3" fmla="*/ 0 h 189"/>
                <a:gd name="T4" fmla="*/ 689 w 689"/>
                <a:gd name="T5" fmla="*/ 33 h 189"/>
                <a:gd name="T6" fmla="*/ 456 w 689"/>
                <a:gd name="T7" fmla="*/ 148 h 189"/>
                <a:gd name="T8" fmla="*/ 110 w 689"/>
                <a:gd name="T9" fmla="*/ 189 h 189"/>
                <a:gd name="T10" fmla="*/ 0 w 689"/>
                <a:gd name="T11" fmla="*/ 98 h 189"/>
                <a:gd name="T12" fmla="*/ 0 w 689"/>
                <a:gd name="T13" fmla="*/ 98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9" h="189">
                  <a:moveTo>
                    <a:pt x="0" y="98"/>
                  </a:moveTo>
                  <a:lnTo>
                    <a:pt x="227" y="0"/>
                  </a:lnTo>
                  <a:lnTo>
                    <a:pt x="689" y="33"/>
                  </a:lnTo>
                  <a:lnTo>
                    <a:pt x="456" y="148"/>
                  </a:lnTo>
                  <a:lnTo>
                    <a:pt x="110" y="189"/>
                  </a:lnTo>
                  <a:lnTo>
                    <a:pt x="0" y="98"/>
                  </a:lnTo>
                  <a:lnTo>
                    <a:pt x="0" y="98"/>
                  </a:lnTo>
                  <a:close/>
                </a:path>
              </a:pathLst>
            </a:custGeom>
            <a:solidFill>
              <a:srgbClr val="B3D9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50"/>
            <p:cNvSpPr>
              <a:spLocks/>
            </p:cNvSpPr>
            <p:nvPr/>
          </p:nvSpPr>
          <p:spPr bwMode="auto">
            <a:xfrm>
              <a:off x="4905056" y="3138251"/>
              <a:ext cx="1207601" cy="390275"/>
            </a:xfrm>
            <a:custGeom>
              <a:avLst/>
              <a:gdLst>
                <a:gd name="T0" fmla="*/ 0 w 456"/>
                <a:gd name="T1" fmla="*/ 164 h 227"/>
                <a:gd name="T2" fmla="*/ 456 w 456"/>
                <a:gd name="T3" fmla="*/ 227 h 227"/>
                <a:gd name="T4" fmla="*/ 456 w 456"/>
                <a:gd name="T5" fmla="*/ 50 h 227"/>
                <a:gd name="T6" fmla="*/ 0 w 456"/>
                <a:gd name="T7" fmla="*/ 0 h 227"/>
                <a:gd name="T8" fmla="*/ 0 w 456"/>
                <a:gd name="T9" fmla="*/ 164 h 227"/>
                <a:gd name="T10" fmla="*/ 0 w 456"/>
                <a:gd name="T11" fmla="*/ 164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6" h="227">
                  <a:moveTo>
                    <a:pt x="0" y="164"/>
                  </a:moveTo>
                  <a:lnTo>
                    <a:pt x="456" y="227"/>
                  </a:lnTo>
                  <a:lnTo>
                    <a:pt x="456" y="50"/>
                  </a:lnTo>
                  <a:lnTo>
                    <a:pt x="0" y="0"/>
                  </a:lnTo>
                  <a:lnTo>
                    <a:pt x="0" y="164"/>
                  </a:lnTo>
                  <a:lnTo>
                    <a:pt x="0" y="164"/>
                  </a:lnTo>
                  <a:close/>
                </a:path>
              </a:pathLst>
            </a:custGeom>
            <a:solidFill>
              <a:srgbClr val="7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51"/>
            <p:cNvSpPr>
              <a:spLocks/>
            </p:cNvSpPr>
            <p:nvPr/>
          </p:nvSpPr>
          <p:spPr bwMode="auto">
            <a:xfrm>
              <a:off x="4905056" y="3213899"/>
              <a:ext cx="1207601" cy="314627"/>
            </a:xfrm>
            <a:custGeom>
              <a:avLst/>
              <a:gdLst>
                <a:gd name="T0" fmla="*/ 0 w 456"/>
                <a:gd name="T1" fmla="*/ 120 h 183"/>
                <a:gd name="T2" fmla="*/ 456 w 456"/>
                <a:gd name="T3" fmla="*/ 183 h 183"/>
                <a:gd name="T4" fmla="*/ 456 w 456"/>
                <a:gd name="T5" fmla="*/ 52 h 183"/>
                <a:gd name="T6" fmla="*/ 0 w 456"/>
                <a:gd name="T7" fmla="*/ 0 h 183"/>
                <a:gd name="T8" fmla="*/ 0 w 456"/>
                <a:gd name="T9" fmla="*/ 120 h 183"/>
                <a:gd name="T10" fmla="*/ 0 w 456"/>
                <a:gd name="T11" fmla="*/ 12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6" h="183">
                  <a:moveTo>
                    <a:pt x="0" y="120"/>
                  </a:moveTo>
                  <a:lnTo>
                    <a:pt x="456" y="183"/>
                  </a:lnTo>
                  <a:lnTo>
                    <a:pt x="456" y="52"/>
                  </a:lnTo>
                  <a:lnTo>
                    <a:pt x="0" y="0"/>
                  </a:lnTo>
                  <a:lnTo>
                    <a:pt x="0" y="120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7DA1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52"/>
            <p:cNvSpPr>
              <a:spLocks/>
            </p:cNvSpPr>
            <p:nvPr/>
          </p:nvSpPr>
          <p:spPr bwMode="auto">
            <a:xfrm>
              <a:off x="4905056" y="3289547"/>
              <a:ext cx="1207601" cy="238979"/>
            </a:xfrm>
            <a:custGeom>
              <a:avLst/>
              <a:gdLst>
                <a:gd name="T0" fmla="*/ 0 w 456"/>
                <a:gd name="T1" fmla="*/ 76 h 139"/>
                <a:gd name="T2" fmla="*/ 456 w 456"/>
                <a:gd name="T3" fmla="*/ 139 h 139"/>
                <a:gd name="T4" fmla="*/ 456 w 456"/>
                <a:gd name="T5" fmla="*/ 54 h 139"/>
                <a:gd name="T6" fmla="*/ 0 w 456"/>
                <a:gd name="T7" fmla="*/ 0 h 139"/>
                <a:gd name="T8" fmla="*/ 0 w 456"/>
                <a:gd name="T9" fmla="*/ 76 h 139"/>
                <a:gd name="T10" fmla="*/ 0 w 456"/>
                <a:gd name="T11" fmla="*/ 76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6" h="139">
                  <a:moveTo>
                    <a:pt x="0" y="76"/>
                  </a:moveTo>
                  <a:lnTo>
                    <a:pt x="456" y="139"/>
                  </a:lnTo>
                  <a:lnTo>
                    <a:pt x="456" y="54"/>
                  </a:lnTo>
                  <a:lnTo>
                    <a:pt x="0" y="0"/>
                  </a:lnTo>
                  <a:lnTo>
                    <a:pt x="0" y="76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8AAD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53"/>
            <p:cNvSpPr>
              <a:spLocks/>
            </p:cNvSpPr>
            <p:nvPr/>
          </p:nvSpPr>
          <p:spPr bwMode="auto">
            <a:xfrm>
              <a:off x="4905056" y="3365195"/>
              <a:ext cx="1207601" cy="173647"/>
            </a:xfrm>
            <a:custGeom>
              <a:avLst/>
              <a:gdLst>
                <a:gd name="T0" fmla="*/ 0 w 456"/>
                <a:gd name="T1" fmla="*/ 43 h 101"/>
                <a:gd name="T2" fmla="*/ 456 w 456"/>
                <a:gd name="T3" fmla="*/ 101 h 101"/>
                <a:gd name="T4" fmla="*/ 456 w 456"/>
                <a:gd name="T5" fmla="*/ 57 h 101"/>
                <a:gd name="T6" fmla="*/ 0 w 456"/>
                <a:gd name="T7" fmla="*/ 0 h 101"/>
                <a:gd name="T8" fmla="*/ 0 w 456"/>
                <a:gd name="T9" fmla="*/ 43 h 101"/>
                <a:gd name="T10" fmla="*/ 0 w 456"/>
                <a:gd name="T11" fmla="*/ 43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6" h="101">
                  <a:moveTo>
                    <a:pt x="0" y="43"/>
                  </a:moveTo>
                  <a:lnTo>
                    <a:pt x="456" y="101"/>
                  </a:lnTo>
                  <a:lnTo>
                    <a:pt x="456" y="57"/>
                  </a:lnTo>
                  <a:lnTo>
                    <a:pt x="0" y="0"/>
                  </a:lnTo>
                  <a:lnTo>
                    <a:pt x="0" y="43"/>
                  </a:lnTo>
                  <a:lnTo>
                    <a:pt x="0" y="43"/>
                  </a:lnTo>
                  <a:close/>
                </a:path>
              </a:pathLst>
            </a:custGeom>
            <a:solidFill>
              <a:srgbClr val="96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56"/>
            <p:cNvSpPr>
              <a:spLocks/>
            </p:cNvSpPr>
            <p:nvPr/>
          </p:nvSpPr>
          <p:spPr bwMode="auto">
            <a:xfrm>
              <a:off x="4913000" y="3523368"/>
              <a:ext cx="1215547" cy="536412"/>
            </a:xfrm>
            <a:custGeom>
              <a:avLst/>
              <a:gdLst>
                <a:gd name="T0" fmla="*/ 459 w 459"/>
                <a:gd name="T1" fmla="*/ 0 h 312"/>
                <a:gd name="T2" fmla="*/ 459 w 459"/>
                <a:gd name="T3" fmla="*/ 189 h 312"/>
                <a:gd name="T4" fmla="*/ 208 w 459"/>
                <a:gd name="T5" fmla="*/ 312 h 312"/>
                <a:gd name="T6" fmla="*/ 0 w 459"/>
                <a:gd name="T7" fmla="*/ 41 h 312"/>
                <a:gd name="T8" fmla="*/ 459 w 459"/>
                <a:gd name="T9" fmla="*/ 0 h 312"/>
                <a:gd name="T10" fmla="*/ 459 w 459"/>
                <a:gd name="T11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9" h="312">
                  <a:moveTo>
                    <a:pt x="459" y="0"/>
                  </a:moveTo>
                  <a:lnTo>
                    <a:pt x="459" y="189"/>
                  </a:lnTo>
                  <a:lnTo>
                    <a:pt x="208" y="312"/>
                  </a:lnTo>
                  <a:lnTo>
                    <a:pt x="0" y="41"/>
                  </a:lnTo>
                  <a:lnTo>
                    <a:pt x="459" y="0"/>
                  </a:lnTo>
                  <a:lnTo>
                    <a:pt x="459" y="0"/>
                  </a:lnTo>
                  <a:close/>
                </a:path>
              </a:pathLst>
            </a:custGeom>
            <a:solidFill>
              <a:srgbClr val="6670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57"/>
            <p:cNvSpPr>
              <a:spLocks/>
            </p:cNvSpPr>
            <p:nvPr/>
          </p:nvSpPr>
          <p:spPr bwMode="auto">
            <a:xfrm>
              <a:off x="4145008" y="3425370"/>
              <a:ext cx="1983539" cy="342135"/>
            </a:xfrm>
            <a:custGeom>
              <a:avLst/>
              <a:gdLst>
                <a:gd name="T0" fmla="*/ 0 w 749"/>
                <a:gd name="T1" fmla="*/ 98 h 199"/>
                <a:gd name="T2" fmla="*/ 249 w 749"/>
                <a:gd name="T3" fmla="*/ 0 h 199"/>
                <a:gd name="T4" fmla="*/ 749 w 749"/>
                <a:gd name="T5" fmla="*/ 57 h 199"/>
                <a:gd name="T6" fmla="*/ 495 w 749"/>
                <a:gd name="T7" fmla="*/ 172 h 199"/>
                <a:gd name="T8" fmla="*/ 121 w 749"/>
                <a:gd name="T9" fmla="*/ 199 h 199"/>
                <a:gd name="T10" fmla="*/ 0 w 749"/>
                <a:gd name="T11" fmla="*/ 98 h 199"/>
                <a:gd name="T12" fmla="*/ 0 w 749"/>
                <a:gd name="T13" fmla="*/ 98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9" h="199">
                  <a:moveTo>
                    <a:pt x="0" y="98"/>
                  </a:moveTo>
                  <a:lnTo>
                    <a:pt x="249" y="0"/>
                  </a:lnTo>
                  <a:lnTo>
                    <a:pt x="749" y="57"/>
                  </a:lnTo>
                  <a:lnTo>
                    <a:pt x="495" y="172"/>
                  </a:lnTo>
                  <a:lnTo>
                    <a:pt x="121" y="199"/>
                  </a:lnTo>
                  <a:lnTo>
                    <a:pt x="0" y="98"/>
                  </a:lnTo>
                  <a:lnTo>
                    <a:pt x="0" y="98"/>
                  </a:lnTo>
                  <a:close/>
                </a:path>
              </a:pathLst>
            </a:custGeom>
            <a:solidFill>
              <a:srgbClr val="B3D9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59"/>
            <p:cNvSpPr>
              <a:spLocks/>
            </p:cNvSpPr>
            <p:nvPr/>
          </p:nvSpPr>
          <p:spPr bwMode="auto">
            <a:xfrm>
              <a:off x="4796477" y="3468351"/>
              <a:ext cx="622339" cy="187401"/>
            </a:xfrm>
            <a:custGeom>
              <a:avLst/>
              <a:gdLst>
                <a:gd name="T0" fmla="*/ 131 w 235"/>
                <a:gd name="T1" fmla="*/ 98 h 109"/>
                <a:gd name="T2" fmla="*/ 142 w 235"/>
                <a:gd name="T3" fmla="*/ 92 h 109"/>
                <a:gd name="T4" fmla="*/ 153 w 235"/>
                <a:gd name="T5" fmla="*/ 90 h 109"/>
                <a:gd name="T6" fmla="*/ 164 w 235"/>
                <a:gd name="T7" fmla="*/ 87 h 109"/>
                <a:gd name="T8" fmla="*/ 175 w 235"/>
                <a:gd name="T9" fmla="*/ 82 h 109"/>
                <a:gd name="T10" fmla="*/ 186 w 235"/>
                <a:gd name="T11" fmla="*/ 76 h 109"/>
                <a:gd name="T12" fmla="*/ 194 w 235"/>
                <a:gd name="T13" fmla="*/ 71 h 109"/>
                <a:gd name="T14" fmla="*/ 202 w 235"/>
                <a:gd name="T15" fmla="*/ 65 h 109"/>
                <a:gd name="T16" fmla="*/ 211 w 235"/>
                <a:gd name="T17" fmla="*/ 62 h 109"/>
                <a:gd name="T18" fmla="*/ 216 w 235"/>
                <a:gd name="T19" fmla="*/ 57 h 109"/>
                <a:gd name="T20" fmla="*/ 224 w 235"/>
                <a:gd name="T21" fmla="*/ 51 h 109"/>
                <a:gd name="T22" fmla="*/ 227 w 235"/>
                <a:gd name="T23" fmla="*/ 46 h 109"/>
                <a:gd name="T24" fmla="*/ 232 w 235"/>
                <a:gd name="T25" fmla="*/ 41 h 109"/>
                <a:gd name="T26" fmla="*/ 235 w 235"/>
                <a:gd name="T27" fmla="*/ 30 h 109"/>
                <a:gd name="T28" fmla="*/ 235 w 235"/>
                <a:gd name="T29" fmla="*/ 21 h 109"/>
                <a:gd name="T30" fmla="*/ 230 w 235"/>
                <a:gd name="T31" fmla="*/ 13 h 109"/>
                <a:gd name="T32" fmla="*/ 222 w 235"/>
                <a:gd name="T33" fmla="*/ 8 h 109"/>
                <a:gd name="T34" fmla="*/ 216 w 235"/>
                <a:gd name="T35" fmla="*/ 2 h 109"/>
                <a:gd name="T36" fmla="*/ 208 w 235"/>
                <a:gd name="T37" fmla="*/ 2 h 109"/>
                <a:gd name="T38" fmla="*/ 200 w 235"/>
                <a:gd name="T39" fmla="*/ 2 h 109"/>
                <a:gd name="T40" fmla="*/ 194 w 235"/>
                <a:gd name="T41" fmla="*/ 2 h 109"/>
                <a:gd name="T42" fmla="*/ 183 w 235"/>
                <a:gd name="T43" fmla="*/ 0 h 109"/>
                <a:gd name="T44" fmla="*/ 172 w 235"/>
                <a:gd name="T45" fmla="*/ 0 h 109"/>
                <a:gd name="T46" fmla="*/ 161 w 235"/>
                <a:gd name="T47" fmla="*/ 0 h 109"/>
                <a:gd name="T48" fmla="*/ 153 w 235"/>
                <a:gd name="T49" fmla="*/ 2 h 109"/>
                <a:gd name="T50" fmla="*/ 142 w 235"/>
                <a:gd name="T51" fmla="*/ 2 h 109"/>
                <a:gd name="T52" fmla="*/ 129 w 235"/>
                <a:gd name="T53" fmla="*/ 5 h 109"/>
                <a:gd name="T54" fmla="*/ 118 w 235"/>
                <a:gd name="T55" fmla="*/ 8 h 109"/>
                <a:gd name="T56" fmla="*/ 107 w 235"/>
                <a:gd name="T57" fmla="*/ 11 h 109"/>
                <a:gd name="T58" fmla="*/ 101 w 235"/>
                <a:gd name="T59" fmla="*/ 13 h 109"/>
                <a:gd name="T60" fmla="*/ 93 w 235"/>
                <a:gd name="T61" fmla="*/ 16 h 109"/>
                <a:gd name="T62" fmla="*/ 88 w 235"/>
                <a:gd name="T63" fmla="*/ 16 h 109"/>
                <a:gd name="T64" fmla="*/ 82 w 235"/>
                <a:gd name="T65" fmla="*/ 19 h 109"/>
                <a:gd name="T66" fmla="*/ 71 w 235"/>
                <a:gd name="T67" fmla="*/ 21 h 109"/>
                <a:gd name="T68" fmla="*/ 60 w 235"/>
                <a:gd name="T69" fmla="*/ 27 h 109"/>
                <a:gd name="T70" fmla="*/ 49 w 235"/>
                <a:gd name="T71" fmla="*/ 30 h 109"/>
                <a:gd name="T72" fmla="*/ 41 w 235"/>
                <a:gd name="T73" fmla="*/ 35 h 109"/>
                <a:gd name="T74" fmla="*/ 33 w 235"/>
                <a:gd name="T75" fmla="*/ 41 h 109"/>
                <a:gd name="T76" fmla="*/ 25 w 235"/>
                <a:gd name="T77" fmla="*/ 49 h 109"/>
                <a:gd name="T78" fmla="*/ 17 w 235"/>
                <a:gd name="T79" fmla="*/ 51 h 109"/>
                <a:gd name="T80" fmla="*/ 11 w 235"/>
                <a:gd name="T81" fmla="*/ 57 h 109"/>
                <a:gd name="T82" fmla="*/ 8 w 235"/>
                <a:gd name="T83" fmla="*/ 62 h 109"/>
                <a:gd name="T84" fmla="*/ 6 w 235"/>
                <a:gd name="T85" fmla="*/ 68 h 109"/>
                <a:gd name="T86" fmla="*/ 0 w 235"/>
                <a:gd name="T87" fmla="*/ 79 h 109"/>
                <a:gd name="T88" fmla="*/ 0 w 235"/>
                <a:gd name="T89" fmla="*/ 87 h 109"/>
                <a:gd name="T90" fmla="*/ 6 w 235"/>
                <a:gd name="T91" fmla="*/ 95 h 109"/>
                <a:gd name="T92" fmla="*/ 14 w 235"/>
                <a:gd name="T93" fmla="*/ 101 h 109"/>
                <a:gd name="T94" fmla="*/ 19 w 235"/>
                <a:gd name="T95" fmla="*/ 103 h 109"/>
                <a:gd name="T96" fmla="*/ 28 w 235"/>
                <a:gd name="T97" fmla="*/ 103 h 109"/>
                <a:gd name="T98" fmla="*/ 36 w 235"/>
                <a:gd name="T99" fmla="*/ 106 h 109"/>
                <a:gd name="T100" fmla="*/ 44 w 235"/>
                <a:gd name="T101" fmla="*/ 109 h 109"/>
                <a:gd name="T102" fmla="*/ 52 w 235"/>
                <a:gd name="T103" fmla="*/ 109 h 109"/>
                <a:gd name="T104" fmla="*/ 63 w 235"/>
                <a:gd name="T105" fmla="*/ 109 h 109"/>
                <a:gd name="T106" fmla="*/ 74 w 235"/>
                <a:gd name="T107" fmla="*/ 106 h 109"/>
                <a:gd name="T108" fmla="*/ 85 w 235"/>
                <a:gd name="T109" fmla="*/ 106 h 109"/>
                <a:gd name="T110" fmla="*/ 93 w 235"/>
                <a:gd name="T111" fmla="*/ 103 h 109"/>
                <a:gd name="T112" fmla="*/ 107 w 235"/>
                <a:gd name="T113" fmla="*/ 103 h 109"/>
                <a:gd name="T114" fmla="*/ 112 w 235"/>
                <a:gd name="T115" fmla="*/ 101 h 109"/>
                <a:gd name="T116" fmla="*/ 118 w 235"/>
                <a:gd name="T117" fmla="*/ 101 h 109"/>
                <a:gd name="T118" fmla="*/ 123 w 235"/>
                <a:gd name="T119" fmla="*/ 98 h 109"/>
                <a:gd name="T120" fmla="*/ 131 w 235"/>
                <a:gd name="T121" fmla="*/ 98 h 109"/>
                <a:gd name="T122" fmla="*/ 131 w 235"/>
                <a:gd name="T123" fmla="*/ 98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5" h="109">
                  <a:moveTo>
                    <a:pt x="131" y="98"/>
                  </a:moveTo>
                  <a:lnTo>
                    <a:pt x="142" y="92"/>
                  </a:lnTo>
                  <a:lnTo>
                    <a:pt x="153" y="90"/>
                  </a:lnTo>
                  <a:lnTo>
                    <a:pt x="164" y="87"/>
                  </a:lnTo>
                  <a:lnTo>
                    <a:pt x="175" y="82"/>
                  </a:lnTo>
                  <a:lnTo>
                    <a:pt x="186" y="76"/>
                  </a:lnTo>
                  <a:lnTo>
                    <a:pt x="194" y="71"/>
                  </a:lnTo>
                  <a:lnTo>
                    <a:pt x="202" y="65"/>
                  </a:lnTo>
                  <a:lnTo>
                    <a:pt x="211" y="62"/>
                  </a:lnTo>
                  <a:lnTo>
                    <a:pt x="216" y="57"/>
                  </a:lnTo>
                  <a:lnTo>
                    <a:pt x="224" y="51"/>
                  </a:lnTo>
                  <a:lnTo>
                    <a:pt x="227" y="46"/>
                  </a:lnTo>
                  <a:lnTo>
                    <a:pt x="232" y="41"/>
                  </a:lnTo>
                  <a:lnTo>
                    <a:pt x="235" y="30"/>
                  </a:lnTo>
                  <a:lnTo>
                    <a:pt x="235" y="21"/>
                  </a:lnTo>
                  <a:lnTo>
                    <a:pt x="230" y="13"/>
                  </a:lnTo>
                  <a:lnTo>
                    <a:pt x="222" y="8"/>
                  </a:lnTo>
                  <a:lnTo>
                    <a:pt x="216" y="2"/>
                  </a:lnTo>
                  <a:lnTo>
                    <a:pt x="208" y="2"/>
                  </a:lnTo>
                  <a:lnTo>
                    <a:pt x="200" y="2"/>
                  </a:lnTo>
                  <a:lnTo>
                    <a:pt x="194" y="2"/>
                  </a:lnTo>
                  <a:lnTo>
                    <a:pt x="183" y="0"/>
                  </a:lnTo>
                  <a:lnTo>
                    <a:pt x="172" y="0"/>
                  </a:lnTo>
                  <a:lnTo>
                    <a:pt x="161" y="0"/>
                  </a:lnTo>
                  <a:lnTo>
                    <a:pt x="153" y="2"/>
                  </a:lnTo>
                  <a:lnTo>
                    <a:pt x="142" y="2"/>
                  </a:lnTo>
                  <a:lnTo>
                    <a:pt x="129" y="5"/>
                  </a:lnTo>
                  <a:lnTo>
                    <a:pt x="118" y="8"/>
                  </a:lnTo>
                  <a:lnTo>
                    <a:pt x="107" y="11"/>
                  </a:lnTo>
                  <a:lnTo>
                    <a:pt x="101" y="13"/>
                  </a:lnTo>
                  <a:lnTo>
                    <a:pt x="93" y="16"/>
                  </a:lnTo>
                  <a:lnTo>
                    <a:pt x="88" y="16"/>
                  </a:lnTo>
                  <a:lnTo>
                    <a:pt x="82" y="19"/>
                  </a:lnTo>
                  <a:lnTo>
                    <a:pt x="71" y="21"/>
                  </a:lnTo>
                  <a:lnTo>
                    <a:pt x="60" y="27"/>
                  </a:lnTo>
                  <a:lnTo>
                    <a:pt x="49" y="30"/>
                  </a:lnTo>
                  <a:lnTo>
                    <a:pt x="41" y="35"/>
                  </a:lnTo>
                  <a:lnTo>
                    <a:pt x="33" y="41"/>
                  </a:lnTo>
                  <a:lnTo>
                    <a:pt x="25" y="49"/>
                  </a:lnTo>
                  <a:lnTo>
                    <a:pt x="17" y="51"/>
                  </a:lnTo>
                  <a:lnTo>
                    <a:pt x="11" y="57"/>
                  </a:lnTo>
                  <a:lnTo>
                    <a:pt x="8" y="62"/>
                  </a:lnTo>
                  <a:lnTo>
                    <a:pt x="6" y="68"/>
                  </a:lnTo>
                  <a:lnTo>
                    <a:pt x="0" y="79"/>
                  </a:lnTo>
                  <a:lnTo>
                    <a:pt x="0" y="87"/>
                  </a:lnTo>
                  <a:lnTo>
                    <a:pt x="6" y="95"/>
                  </a:lnTo>
                  <a:lnTo>
                    <a:pt x="14" y="101"/>
                  </a:lnTo>
                  <a:lnTo>
                    <a:pt x="19" y="103"/>
                  </a:lnTo>
                  <a:lnTo>
                    <a:pt x="28" y="103"/>
                  </a:lnTo>
                  <a:lnTo>
                    <a:pt x="36" y="106"/>
                  </a:lnTo>
                  <a:lnTo>
                    <a:pt x="44" y="109"/>
                  </a:lnTo>
                  <a:lnTo>
                    <a:pt x="52" y="109"/>
                  </a:lnTo>
                  <a:lnTo>
                    <a:pt x="63" y="109"/>
                  </a:lnTo>
                  <a:lnTo>
                    <a:pt x="74" y="106"/>
                  </a:lnTo>
                  <a:lnTo>
                    <a:pt x="85" y="106"/>
                  </a:lnTo>
                  <a:lnTo>
                    <a:pt x="93" y="103"/>
                  </a:lnTo>
                  <a:lnTo>
                    <a:pt x="107" y="103"/>
                  </a:lnTo>
                  <a:lnTo>
                    <a:pt x="112" y="101"/>
                  </a:lnTo>
                  <a:lnTo>
                    <a:pt x="118" y="101"/>
                  </a:lnTo>
                  <a:lnTo>
                    <a:pt x="123" y="98"/>
                  </a:lnTo>
                  <a:lnTo>
                    <a:pt x="131" y="98"/>
                  </a:lnTo>
                  <a:lnTo>
                    <a:pt x="131" y="98"/>
                  </a:lnTo>
                  <a:close/>
                </a:path>
              </a:pathLst>
            </a:custGeom>
            <a:solidFill>
              <a:srgbClr val="B3D9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61"/>
            <p:cNvSpPr>
              <a:spLocks/>
            </p:cNvSpPr>
            <p:nvPr/>
          </p:nvSpPr>
          <p:spPr bwMode="auto">
            <a:xfrm>
              <a:off x="4145008" y="3593857"/>
              <a:ext cx="1310884" cy="455607"/>
            </a:xfrm>
            <a:custGeom>
              <a:avLst/>
              <a:gdLst>
                <a:gd name="T0" fmla="*/ 0 w 495"/>
                <a:gd name="T1" fmla="*/ 178 h 265"/>
                <a:gd name="T2" fmla="*/ 495 w 495"/>
                <a:gd name="T3" fmla="*/ 265 h 265"/>
                <a:gd name="T4" fmla="*/ 495 w 495"/>
                <a:gd name="T5" fmla="*/ 74 h 265"/>
                <a:gd name="T6" fmla="*/ 0 w 495"/>
                <a:gd name="T7" fmla="*/ 0 h 265"/>
                <a:gd name="T8" fmla="*/ 0 w 495"/>
                <a:gd name="T9" fmla="*/ 178 h 265"/>
                <a:gd name="T10" fmla="*/ 0 w 495"/>
                <a:gd name="T11" fmla="*/ 178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5" h="265">
                  <a:moveTo>
                    <a:pt x="0" y="178"/>
                  </a:moveTo>
                  <a:lnTo>
                    <a:pt x="495" y="265"/>
                  </a:lnTo>
                  <a:lnTo>
                    <a:pt x="495" y="74"/>
                  </a:lnTo>
                  <a:lnTo>
                    <a:pt x="0" y="0"/>
                  </a:lnTo>
                  <a:lnTo>
                    <a:pt x="0" y="178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rgbClr val="709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62"/>
            <p:cNvSpPr>
              <a:spLocks/>
            </p:cNvSpPr>
            <p:nvPr/>
          </p:nvSpPr>
          <p:spPr bwMode="auto">
            <a:xfrm>
              <a:off x="4145008" y="3674664"/>
              <a:ext cx="1310884" cy="374801"/>
            </a:xfrm>
            <a:custGeom>
              <a:avLst/>
              <a:gdLst>
                <a:gd name="T0" fmla="*/ 0 w 495"/>
                <a:gd name="T1" fmla="*/ 131 h 218"/>
                <a:gd name="T2" fmla="*/ 495 w 495"/>
                <a:gd name="T3" fmla="*/ 218 h 218"/>
                <a:gd name="T4" fmla="*/ 495 w 495"/>
                <a:gd name="T5" fmla="*/ 76 h 218"/>
                <a:gd name="T6" fmla="*/ 0 w 495"/>
                <a:gd name="T7" fmla="*/ 0 h 218"/>
                <a:gd name="T8" fmla="*/ 0 w 495"/>
                <a:gd name="T9" fmla="*/ 131 h 218"/>
                <a:gd name="T10" fmla="*/ 0 w 495"/>
                <a:gd name="T11" fmla="*/ 131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5" h="218">
                  <a:moveTo>
                    <a:pt x="0" y="131"/>
                  </a:moveTo>
                  <a:lnTo>
                    <a:pt x="495" y="218"/>
                  </a:lnTo>
                  <a:lnTo>
                    <a:pt x="495" y="76"/>
                  </a:lnTo>
                  <a:lnTo>
                    <a:pt x="0" y="0"/>
                  </a:lnTo>
                  <a:lnTo>
                    <a:pt x="0" y="131"/>
                  </a:lnTo>
                  <a:lnTo>
                    <a:pt x="0" y="131"/>
                  </a:lnTo>
                  <a:close/>
                </a:path>
              </a:pathLst>
            </a:custGeom>
            <a:solidFill>
              <a:srgbClr val="7DA1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63"/>
            <p:cNvSpPr>
              <a:spLocks/>
            </p:cNvSpPr>
            <p:nvPr/>
          </p:nvSpPr>
          <p:spPr bwMode="auto">
            <a:xfrm>
              <a:off x="4145008" y="3753751"/>
              <a:ext cx="1310884" cy="295714"/>
            </a:xfrm>
            <a:custGeom>
              <a:avLst/>
              <a:gdLst>
                <a:gd name="T0" fmla="*/ 0 w 495"/>
                <a:gd name="T1" fmla="*/ 85 h 172"/>
                <a:gd name="T2" fmla="*/ 495 w 495"/>
                <a:gd name="T3" fmla="*/ 172 h 172"/>
                <a:gd name="T4" fmla="*/ 495 w 495"/>
                <a:gd name="T5" fmla="*/ 82 h 172"/>
                <a:gd name="T6" fmla="*/ 0 w 495"/>
                <a:gd name="T7" fmla="*/ 0 h 172"/>
                <a:gd name="T8" fmla="*/ 0 w 495"/>
                <a:gd name="T9" fmla="*/ 85 h 172"/>
                <a:gd name="T10" fmla="*/ 0 w 495"/>
                <a:gd name="T11" fmla="*/ 8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5" h="172">
                  <a:moveTo>
                    <a:pt x="0" y="85"/>
                  </a:moveTo>
                  <a:lnTo>
                    <a:pt x="495" y="172"/>
                  </a:lnTo>
                  <a:lnTo>
                    <a:pt x="495" y="82"/>
                  </a:lnTo>
                  <a:lnTo>
                    <a:pt x="0" y="0"/>
                  </a:lnTo>
                  <a:lnTo>
                    <a:pt x="0" y="85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8AAD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64"/>
            <p:cNvSpPr>
              <a:spLocks/>
            </p:cNvSpPr>
            <p:nvPr/>
          </p:nvSpPr>
          <p:spPr bwMode="auto">
            <a:xfrm>
              <a:off x="4145008" y="3837995"/>
              <a:ext cx="1310884" cy="221786"/>
            </a:xfrm>
            <a:custGeom>
              <a:avLst/>
              <a:gdLst>
                <a:gd name="T0" fmla="*/ 0 w 495"/>
                <a:gd name="T1" fmla="*/ 47 h 129"/>
                <a:gd name="T2" fmla="*/ 495 w 495"/>
                <a:gd name="T3" fmla="*/ 129 h 129"/>
                <a:gd name="T4" fmla="*/ 495 w 495"/>
                <a:gd name="T5" fmla="*/ 82 h 129"/>
                <a:gd name="T6" fmla="*/ 0 w 495"/>
                <a:gd name="T7" fmla="*/ 0 h 129"/>
                <a:gd name="T8" fmla="*/ 0 w 495"/>
                <a:gd name="T9" fmla="*/ 47 h 129"/>
                <a:gd name="T10" fmla="*/ 0 w 495"/>
                <a:gd name="T11" fmla="*/ 47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5" h="129">
                  <a:moveTo>
                    <a:pt x="0" y="47"/>
                  </a:moveTo>
                  <a:lnTo>
                    <a:pt x="495" y="129"/>
                  </a:lnTo>
                  <a:lnTo>
                    <a:pt x="495" y="82"/>
                  </a:lnTo>
                  <a:lnTo>
                    <a:pt x="0" y="0"/>
                  </a:lnTo>
                  <a:lnTo>
                    <a:pt x="0" y="47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96BA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6706433" y="5197307"/>
            <a:ext cx="670415" cy="608356"/>
            <a:chOff x="-2582863" y="44450"/>
            <a:chExt cx="904875" cy="833437"/>
          </a:xfrm>
        </p:grpSpPr>
        <p:sp>
          <p:nvSpPr>
            <p:cNvPr id="79" name="Freeform 15"/>
            <p:cNvSpPr>
              <a:spLocks/>
            </p:cNvSpPr>
            <p:nvPr/>
          </p:nvSpPr>
          <p:spPr bwMode="auto">
            <a:xfrm>
              <a:off x="-2046288" y="61912"/>
              <a:ext cx="157163" cy="244475"/>
            </a:xfrm>
            <a:custGeom>
              <a:avLst/>
              <a:gdLst>
                <a:gd name="T0" fmla="*/ 199 w 199"/>
                <a:gd name="T1" fmla="*/ 29 h 308"/>
                <a:gd name="T2" fmla="*/ 181 w 199"/>
                <a:gd name="T3" fmla="*/ 0 h 308"/>
                <a:gd name="T4" fmla="*/ 134 w 199"/>
                <a:gd name="T5" fmla="*/ 0 h 308"/>
                <a:gd name="T6" fmla="*/ 72 w 199"/>
                <a:gd name="T7" fmla="*/ 13 h 308"/>
                <a:gd name="T8" fmla="*/ 23 w 199"/>
                <a:gd name="T9" fmla="*/ 56 h 308"/>
                <a:gd name="T10" fmla="*/ 13 w 199"/>
                <a:gd name="T11" fmla="*/ 98 h 308"/>
                <a:gd name="T12" fmla="*/ 9 w 199"/>
                <a:gd name="T13" fmla="*/ 217 h 308"/>
                <a:gd name="T14" fmla="*/ 0 w 199"/>
                <a:gd name="T15" fmla="*/ 280 h 308"/>
                <a:gd name="T16" fmla="*/ 9 w 199"/>
                <a:gd name="T17" fmla="*/ 308 h 308"/>
                <a:gd name="T18" fmla="*/ 90 w 199"/>
                <a:gd name="T19" fmla="*/ 267 h 308"/>
                <a:gd name="T20" fmla="*/ 191 w 199"/>
                <a:gd name="T21" fmla="*/ 173 h 308"/>
                <a:gd name="T22" fmla="*/ 199 w 199"/>
                <a:gd name="T23" fmla="*/ 29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9" h="308">
                  <a:moveTo>
                    <a:pt x="199" y="29"/>
                  </a:moveTo>
                  <a:lnTo>
                    <a:pt x="181" y="0"/>
                  </a:lnTo>
                  <a:lnTo>
                    <a:pt x="134" y="0"/>
                  </a:lnTo>
                  <a:lnTo>
                    <a:pt x="72" y="13"/>
                  </a:lnTo>
                  <a:lnTo>
                    <a:pt x="23" y="56"/>
                  </a:lnTo>
                  <a:lnTo>
                    <a:pt x="13" y="98"/>
                  </a:lnTo>
                  <a:lnTo>
                    <a:pt x="9" y="217"/>
                  </a:lnTo>
                  <a:lnTo>
                    <a:pt x="0" y="280"/>
                  </a:lnTo>
                  <a:lnTo>
                    <a:pt x="9" y="308"/>
                  </a:lnTo>
                  <a:lnTo>
                    <a:pt x="90" y="267"/>
                  </a:lnTo>
                  <a:lnTo>
                    <a:pt x="191" y="173"/>
                  </a:lnTo>
                  <a:lnTo>
                    <a:pt x="199" y="29"/>
                  </a:lnTo>
                  <a:close/>
                </a:path>
              </a:pathLst>
            </a:custGeom>
            <a:solidFill>
              <a:srgbClr val="0000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8"/>
            <p:cNvSpPr>
              <a:spLocks/>
            </p:cNvSpPr>
            <p:nvPr/>
          </p:nvSpPr>
          <p:spPr bwMode="auto">
            <a:xfrm>
              <a:off x="-2182813" y="44450"/>
              <a:ext cx="504825" cy="576263"/>
            </a:xfrm>
            <a:custGeom>
              <a:avLst/>
              <a:gdLst>
                <a:gd name="T0" fmla="*/ 277 w 634"/>
                <a:gd name="T1" fmla="*/ 0 h 727"/>
                <a:gd name="T2" fmla="*/ 254 w 634"/>
                <a:gd name="T3" fmla="*/ 7 h 727"/>
                <a:gd name="T4" fmla="*/ 252 w 634"/>
                <a:gd name="T5" fmla="*/ 60 h 727"/>
                <a:gd name="T6" fmla="*/ 266 w 634"/>
                <a:gd name="T7" fmla="*/ 61 h 727"/>
                <a:gd name="T8" fmla="*/ 265 w 634"/>
                <a:gd name="T9" fmla="*/ 68 h 727"/>
                <a:gd name="T10" fmla="*/ 193 w 634"/>
                <a:gd name="T11" fmla="*/ 122 h 727"/>
                <a:gd name="T12" fmla="*/ 156 w 634"/>
                <a:gd name="T13" fmla="*/ 153 h 727"/>
                <a:gd name="T14" fmla="*/ 107 w 634"/>
                <a:gd name="T15" fmla="*/ 226 h 727"/>
                <a:gd name="T16" fmla="*/ 67 w 634"/>
                <a:gd name="T17" fmla="*/ 297 h 727"/>
                <a:gd name="T18" fmla="*/ 0 w 634"/>
                <a:gd name="T19" fmla="*/ 430 h 727"/>
                <a:gd name="T20" fmla="*/ 102 w 634"/>
                <a:gd name="T21" fmla="*/ 285 h 727"/>
                <a:gd name="T22" fmla="*/ 152 w 634"/>
                <a:gd name="T23" fmla="*/ 235 h 727"/>
                <a:gd name="T24" fmla="*/ 206 w 634"/>
                <a:gd name="T25" fmla="*/ 199 h 727"/>
                <a:gd name="T26" fmla="*/ 197 w 634"/>
                <a:gd name="T27" fmla="*/ 285 h 727"/>
                <a:gd name="T28" fmla="*/ 152 w 634"/>
                <a:gd name="T29" fmla="*/ 348 h 727"/>
                <a:gd name="T30" fmla="*/ 129 w 634"/>
                <a:gd name="T31" fmla="*/ 411 h 727"/>
                <a:gd name="T32" fmla="*/ 116 w 634"/>
                <a:gd name="T33" fmla="*/ 438 h 727"/>
                <a:gd name="T34" fmla="*/ 62 w 634"/>
                <a:gd name="T35" fmla="*/ 569 h 727"/>
                <a:gd name="T36" fmla="*/ 44 w 634"/>
                <a:gd name="T37" fmla="*/ 643 h 727"/>
                <a:gd name="T38" fmla="*/ 34 w 634"/>
                <a:gd name="T39" fmla="*/ 727 h 727"/>
                <a:gd name="T40" fmla="*/ 124 w 634"/>
                <a:gd name="T41" fmla="*/ 537 h 727"/>
                <a:gd name="T42" fmla="*/ 209 w 634"/>
                <a:gd name="T43" fmla="*/ 421 h 727"/>
                <a:gd name="T44" fmla="*/ 313 w 634"/>
                <a:gd name="T45" fmla="*/ 376 h 727"/>
                <a:gd name="T46" fmla="*/ 399 w 634"/>
                <a:gd name="T47" fmla="*/ 356 h 727"/>
                <a:gd name="T48" fmla="*/ 403 w 634"/>
                <a:gd name="T49" fmla="*/ 392 h 727"/>
                <a:gd name="T50" fmla="*/ 372 w 634"/>
                <a:gd name="T51" fmla="*/ 493 h 727"/>
                <a:gd name="T52" fmla="*/ 439 w 634"/>
                <a:gd name="T53" fmla="*/ 385 h 727"/>
                <a:gd name="T54" fmla="*/ 466 w 634"/>
                <a:gd name="T55" fmla="*/ 323 h 727"/>
                <a:gd name="T56" fmla="*/ 470 w 634"/>
                <a:gd name="T57" fmla="*/ 308 h 727"/>
                <a:gd name="T58" fmla="*/ 468 w 634"/>
                <a:gd name="T59" fmla="*/ 297 h 727"/>
                <a:gd name="T60" fmla="*/ 464 w 634"/>
                <a:gd name="T61" fmla="*/ 289 h 727"/>
                <a:gd name="T62" fmla="*/ 458 w 634"/>
                <a:gd name="T63" fmla="*/ 285 h 727"/>
                <a:gd name="T64" fmla="*/ 450 w 634"/>
                <a:gd name="T65" fmla="*/ 281 h 727"/>
                <a:gd name="T66" fmla="*/ 443 w 634"/>
                <a:gd name="T67" fmla="*/ 279 h 727"/>
                <a:gd name="T68" fmla="*/ 437 w 634"/>
                <a:gd name="T69" fmla="*/ 278 h 727"/>
                <a:gd name="T70" fmla="*/ 435 w 634"/>
                <a:gd name="T71" fmla="*/ 275 h 727"/>
                <a:gd name="T72" fmla="*/ 376 w 634"/>
                <a:gd name="T73" fmla="*/ 280 h 727"/>
                <a:gd name="T74" fmla="*/ 390 w 634"/>
                <a:gd name="T75" fmla="*/ 204 h 727"/>
                <a:gd name="T76" fmla="*/ 390 w 634"/>
                <a:gd name="T77" fmla="*/ 77 h 727"/>
                <a:gd name="T78" fmla="*/ 457 w 634"/>
                <a:gd name="T79" fmla="*/ 50 h 727"/>
                <a:gd name="T80" fmla="*/ 634 w 634"/>
                <a:gd name="T81" fmla="*/ 14 h 727"/>
                <a:gd name="T82" fmla="*/ 547 w 634"/>
                <a:gd name="T83" fmla="*/ 9 h 727"/>
                <a:gd name="T84" fmla="*/ 403 w 634"/>
                <a:gd name="T85" fmla="*/ 31 h 727"/>
                <a:gd name="T86" fmla="*/ 291 w 634"/>
                <a:gd name="T87" fmla="*/ 64 h 727"/>
                <a:gd name="T88" fmla="*/ 297 w 634"/>
                <a:gd name="T89" fmla="*/ 6 h 727"/>
                <a:gd name="T90" fmla="*/ 277 w 634"/>
                <a:gd name="T91" fmla="*/ 0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4" h="727">
                  <a:moveTo>
                    <a:pt x="277" y="0"/>
                  </a:moveTo>
                  <a:lnTo>
                    <a:pt x="254" y="7"/>
                  </a:lnTo>
                  <a:lnTo>
                    <a:pt x="252" y="60"/>
                  </a:lnTo>
                  <a:lnTo>
                    <a:pt x="266" y="61"/>
                  </a:lnTo>
                  <a:lnTo>
                    <a:pt x="265" y="68"/>
                  </a:lnTo>
                  <a:lnTo>
                    <a:pt x="193" y="122"/>
                  </a:lnTo>
                  <a:lnTo>
                    <a:pt x="156" y="153"/>
                  </a:lnTo>
                  <a:lnTo>
                    <a:pt x="107" y="226"/>
                  </a:lnTo>
                  <a:lnTo>
                    <a:pt x="67" y="297"/>
                  </a:lnTo>
                  <a:lnTo>
                    <a:pt x="0" y="430"/>
                  </a:lnTo>
                  <a:lnTo>
                    <a:pt x="102" y="285"/>
                  </a:lnTo>
                  <a:lnTo>
                    <a:pt x="152" y="235"/>
                  </a:lnTo>
                  <a:lnTo>
                    <a:pt x="206" y="199"/>
                  </a:lnTo>
                  <a:lnTo>
                    <a:pt x="197" y="285"/>
                  </a:lnTo>
                  <a:lnTo>
                    <a:pt x="152" y="348"/>
                  </a:lnTo>
                  <a:lnTo>
                    <a:pt x="129" y="411"/>
                  </a:lnTo>
                  <a:lnTo>
                    <a:pt x="116" y="438"/>
                  </a:lnTo>
                  <a:lnTo>
                    <a:pt x="62" y="569"/>
                  </a:lnTo>
                  <a:lnTo>
                    <a:pt x="44" y="643"/>
                  </a:lnTo>
                  <a:lnTo>
                    <a:pt x="34" y="727"/>
                  </a:lnTo>
                  <a:lnTo>
                    <a:pt x="124" y="537"/>
                  </a:lnTo>
                  <a:lnTo>
                    <a:pt x="209" y="421"/>
                  </a:lnTo>
                  <a:lnTo>
                    <a:pt x="313" y="376"/>
                  </a:lnTo>
                  <a:lnTo>
                    <a:pt x="399" y="356"/>
                  </a:lnTo>
                  <a:lnTo>
                    <a:pt x="403" y="392"/>
                  </a:lnTo>
                  <a:lnTo>
                    <a:pt x="372" y="493"/>
                  </a:lnTo>
                  <a:lnTo>
                    <a:pt x="439" y="385"/>
                  </a:lnTo>
                  <a:lnTo>
                    <a:pt x="466" y="323"/>
                  </a:lnTo>
                  <a:lnTo>
                    <a:pt x="470" y="308"/>
                  </a:lnTo>
                  <a:lnTo>
                    <a:pt x="468" y="297"/>
                  </a:lnTo>
                  <a:lnTo>
                    <a:pt x="464" y="289"/>
                  </a:lnTo>
                  <a:lnTo>
                    <a:pt x="458" y="285"/>
                  </a:lnTo>
                  <a:lnTo>
                    <a:pt x="450" y="281"/>
                  </a:lnTo>
                  <a:lnTo>
                    <a:pt x="443" y="279"/>
                  </a:lnTo>
                  <a:lnTo>
                    <a:pt x="437" y="278"/>
                  </a:lnTo>
                  <a:lnTo>
                    <a:pt x="435" y="275"/>
                  </a:lnTo>
                  <a:lnTo>
                    <a:pt x="376" y="280"/>
                  </a:lnTo>
                  <a:lnTo>
                    <a:pt x="390" y="204"/>
                  </a:lnTo>
                  <a:lnTo>
                    <a:pt x="390" y="77"/>
                  </a:lnTo>
                  <a:lnTo>
                    <a:pt x="457" y="50"/>
                  </a:lnTo>
                  <a:lnTo>
                    <a:pt x="634" y="14"/>
                  </a:lnTo>
                  <a:lnTo>
                    <a:pt x="547" y="9"/>
                  </a:lnTo>
                  <a:lnTo>
                    <a:pt x="403" y="31"/>
                  </a:lnTo>
                  <a:lnTo>
                    <a:pt x="291" y="64"/>
                  </a:lnTo>
                  <a:lnTo>
                    <a:pt x="297" y="6"/>
                  </a:lnTo>
                  <a:lnTo>
                    <a:pt x="277" y="0"/>
                  </a:lnTo>
                  <a:close/>
                </a:path>
              </a:pathLst>
            </a:custGeom>
            <a:solidFill>
              <a:srgbClr val="0030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9"/>
            <p:cNvSpPr>
              <a:spLocks/>
            </p:cNvSpPr>
            <p:nvPr/>
          </p:nvSpPr>
          <p:spPr bwMode="auto">
            <a:xfrm>
              <a:off x="-2582863" y="360362"/>
              <a:ext cx="411163" cy="517525"/>
            </a:xfrm>
            <a:custGeom>
              <a:avLst/>
              <a:gdLst>
                <a:gd name="T0" fmla="*/ 207 w 517"/>
                <a:gd name="T1" fmla="*/ 107 h 653"/>
                <a:gd name="T2" fmla="*/ 184 w 517"/>
                <a:gd name="T3" fmla="*/ 154 h 653"/>
                <a:gd name="T4" fmla="*/ 140 w 517"/>
                <a:gd name="T5" fmla="*/ 237 h 653"/>
                <a:gd name="T6" fmla="*/ 104 w 517"/>
                <a:gd name="T7" fmla="*/ 389 h 653"/>
                <a:gd name="T8" fmla="*/ 129 w 517"/>
                <a:gd name="T9" fmla="*/ 487 h 653"/>
                <a:gd name="T10" fmla="*/ 56 w 517"/>
                <a:gd name="T11" fmla="*/ 593 h 653"/>
                <a:gd name="T12" fmla="*/ 104 w 517"/>
                <a:gd name="T13" fmla="*/ 595 h 653"/>
                <a:gd name="T14" fmla="*/ 226 w 517"/>
                <a:gd name="T15" fmla="*/ 464 h 653"/>
                <a:gd name="T16" fmla="*/ 391 w 517"/>
                <a:gd name="T17" fmla="*/ 367 h 653"/>
                <a:gd name="T18" fmla="*/ 366 w 517"/>
                <a:gd name="T19" fmla="*/ 531 h 653"/>
                <a:gd name="T20" fmla="*/ 436 w 517"/>
                <a:gd name="T21" fmla="*/ 307 h 653"/>
                <a:gd name="T22" fmla="*/ 391 w 517"/>
                <a:gd name="T23" fmla="*/ 316 h 653"/>
                <a:gd name="T24" fmla="*/ 350 w 517"/>
                <a:gd name="T25" fmla="*/ 328 h 653"/>
                <a:gd name="T26" fmla="*/ 309 w 517"/>
                <a:gd name="T27" fmla="*/ 341 h 653"/>
                <a:gd name="T28" fmla="*/ 266 w 517"/>
                <a:gd name="T29" fmla="*/ 353 h 653"/>
                <a:gd name="T30" fmla="*/ 327 w 517"/>
                <a:gd name="T31" fmla="*/ 180 h 653"/>
                <a:gd name="T32" fmla="*/ 362 w 517"/>
                <a:gd name="T33" fmla="*/ 155 h 653"/>
                <a:gd name="T34" fmla="*/ 396 w 517"/>
                <a:gd name="T35" fmla="*/ 130 h 653"/>
                <a:gd name="T36" fmla="*/ 424 w 517"/>
                <a:gd name="T37" fmla="*/ 107 h 653"/>
                <a:gd name="T38" fmla="*/ 451 w 517"/>
                <a:gd name="T39" fmla="*/ 84 h 653"/>
                <a:gd name="T40" fmla="*/ 474 w 517"/>
                <a:gd name="T41" fmla="*/ 61 h 653"/>
                <a:gd name="T42" fmla="*/ 494 w 517"/>
                <a:gd name="T43" fmla="*/ 36 h 653"/>
                <a:gd name="T44" fmla="*/ 510 w 517"/>
                <a:gd name="T45" fmla="*/ 12 h 653"/>
                <a:gd name="T46" fmla="*/ 505 w 517"/>
                <a:gd name="T47" fmla="*/ 8 h 653"/>
                <a:gd name="T48" fmla="*/ 482 w 517"/>
                <a:gd name="T49" fmla="*/ 25 h 653"/>
                <a:gd name="T50" fmla="*/ 461 w 517"/>
                <a:gd name="T51" fmla="*/ 41 h 653"/>
                <a:gd name="T52" fmla="*/ 441 w 517"/>
                <a:gd name="T53" fmla="*/ 57 h 653"/>
                <a:gd name="T54" fmla="*/ 420 w 517"/>
                <a:gd name="T55" fmla="*/ 72 h 653"/>
                <a:gd name="T56" fmla="*/ 396 w 517"/>
                <a:gd name="T57" fmla="*/ 86 h 653"/>
                <a:gd name="T58" fmla="*/ 370 w 517"/>
                <a:gd name="T59" fmla="*/ 99 h 653"/>
                <a:gd name="T60" fmla="*/ 340 w 517"/>
                <a:gd name="T61" fmla="*/ 111 h 653"/>
                <a:gd name="T62" fmla="*/ 256 w 517"/>
                <a:gd name="T63" fmla="*/ 112 h 653"/>
                <a:gd name="T64" fmla="*/ 261 w 517"/>
                <a:gd name="T65" fmla="*/ 66 h 653"/>
                <a:gd name="T66" fmla="*/ 245 w 517"/>
                <a:gd name="T67" fmla="*/ 63 h 653"/>
                <a:gd name="T68" fmla="*/ 222 w 517"/>
                <a:gd name="T69" fmla="*/ 63 h 653"/>
                <a:gd name="T70" fmla="*/ 205 w 517"/>
                <a:gd name="T71" fmla="*/ 66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17" h="653">
                  <a:moveTo>
                    <a:pt x="202" y="68"/>
                  </a:moveTo>
                  <a:lnTo>
                    <a:pt x="207" y="107"/>
                  </a:lnTo>
                  <a:lnTo>
                    <a:pt x="228" y="115"/>
                  </a:lnTo>
                  <a:lnTo>
                    <a:pt x="184" y="154"/>
                  </a:lnTo>
                  <a:lnTo>
                    <a:pt x="157" y="180"/>
                  </a:lnTo>
                  <a:lnTo>
                    <a:pt x="140" y="237"/>
                  </a:lnTo>
                  <a:lnTo>
                    <a:pt x="125" y="335"/>
                  </a:lnTo>
                  <a:lnTo>
                    <a:pt x="104" y="389"/>
                  </a:lnTo>
                  <a:lnTo>
                    <a:pt x="107" y="435"/>
                  </a:lnTo>
                  <a:lnTo>
                    <a:pt x="129" y="487"/>
                  </a:lnTo>
                  <a:lnTo>
                    <a:pt x="102" y="542"/>
                  </a:lnTo>
                  <a:lnTo>
                    <a:pt x="56" y="593"/>
                  </a:lnTo>
                  <a:lnTo>
                    <a:pt x="0" y="653"/>
                  </a:lnTo>
                  <a:lnTo>
                    <a:pt x="104" y="595"/>
                  </a:lnTo>
                  <a:lnTo>
                    <a:pt x="163" y="555"/>
                  </a:lnTo>
                  <a:lnTo>
                    <a:pt x="226" y="464"/>
                  </a:lnTo>
                  <a:lnTo>
                    <a:pt x="309" y="419"/>
                  </a:lnTo>
                  <a:lnTo>
                    <a:pt x="391" y="367"/>
                  </a:lnTo>
                  <a:lnTo>
                    <a:pt x="386" y="408"/>
                  </a:lnTo>
                  <a:lnTo>
                    <a:pt x="366" y="531"/>
                  </a:lnTo>
                  <a:lnTo>
                    <a:pt x="418" y="411"/>
                  </a:lnTo>
                  <a:lnTo>
                    <a:pt x="436" y="307"/>
                  </a:lnTo>
                  <a:lnTo>
                    <a:pt x="413" y="312"/>
                  </a:lnTo>
                  <a:lnTo>
                    <a:pt x="391" y="316"/>
                  </a:lnTo>
                  <a:lnTo>
                    <a:pt x="370" y="322"/>
                  </a:lnTo>
                  <a:lnTo>
                    <a:pt x="350" y="328"/>
                  </a:lnTo>
                  <a:lnTo>
                    <a:pt x="330" y="334"/>
                  </a:lnTo>
                  <a:lnTo>
                    <a:pt x="309" y="341"/>
                  </a:lnTo>
                  <a:lnTo>
                    <a:pt x="287" y="346"/>
                  </a:lnTo>
                  <a:lnTo>
                    <a:pt x="266" y="353"/>
                  </a:lnTo>
                  <a:lnTo>
                    <a:pt x="307" y="193"/>
                  </a:lnTo>
                  <a:lnTo>
                    <a:pt x="327" y="180"/>
                  </a:lnTo>
                  <a:lnTo>
                    <a:pt x="345" y="167"/>
                  </a:lnTo>
                  <a:lnTo>
                    <a:pt x="362" y="155"/>
                  </a:lnTo>
                  <a:lnTo>
                    <a:pt x="380" y="142"/>
                  </a:lnTo>
                  <a:lnTo>
                    <a:pt x="396" y="130"/>
                  </a:lnTo>
                  <a:lnTo>
                    <a:pt x="411" y="118"/>
                  </a:lnTo>
                  <a:lnTo>
                    <a:pt x="424" y="107"/>
                  </a:lnTo>
                  <a:lnTo>
                    <a:pt x="438" y="95"/>
                  </a:lnTo>
                  <a:lnTo>
                    <a:pt x="451" y="84"/>
                  </a:lnTo>
                  <a:lnTo>
                    <a:pt x="462" y="72"/>
                  </a:lnTo>
                  <a:lnTo>
                    <a:pt x="474" y="61"/>
                  </a:lnTo>
                  <a:lnTo>
                    <a:pt x="483" y="48"/>
                  </a:lnTo>
                  <a:lnTo>
                    <a:pt x="494" y="36"/>
                  </a:lnTo>
                  <a:lnTo>
                    <a:pt x="502" y="25"/>
                  </a:lnTo>
                  <a:lnTo>
                    <a:pt x="510" y="12"/>
                  </a:lnTo>
                  <a:lnTo>
                    <a:pt x="517" y="0"/>
                  </a:lnTo>
                  <a:lnTo>
                    <a:pt x="505" y="8"/>
                  </a:lnTo>
                  <a:lnTo>
                    <a:pt x="494" y="17"/>
                  </a:lnTo>
                  <a:lnTo>
                    <a:pt x="482" y="25"/>
                  </a:lnTo>
                  <a:lnTo>
                    <a:pt x="472" y="33"/>
                  </a:lnTo>
                  <a:lnTo>
                    <a:pt x="461" y="41"/>
                  </a:lnTo>
                  <a:lnTo>
                    <a:pt x="451" y="49"/>
                  </a:lnTo>
                  <a:lnTo>
                    <a:pt x="441" y="57"/>
                  </a:lnTo>
                  <a:lnTo>
                    <a:pt x="430" y="64"/>
                  </a:lnTo>
                  <a:lnTo>
                    <a:pt x="420" y="72"/>
                  </a:lnTo>
                  <a:lnTo>
                    <a:pt x="408" y="79"/>
                  </a:lnTo>
                  <a:lnTo>
                    <a:pt x="396" y="86"/>
                  </a:lnTo>
                  <a:lnTo>
                    <a:pt x="383" y="93"/>
                  </a:lnTo>
                  <a:lnTo>
                    <a:pt x="370" y="99"/>
                  </a:lnTo>
                  <a:lnTo>
                    <a:pt x="355" y="106"/>
                  </a:lnTo>
                  <a:lnTo>
                    <a:pt x="340" y="111"/>
                  </a:lnTo>
                  <a:lnTo>
                    <a:pt x="323" y="116"/>
                  </a:lnTo>
                  <a:lnTo>
                    <a:pt x="256" y="112"/>
                  </a:lnTo>
                  <a:lnTo>
                    <a:pt x="264" y="68"/>
                  </a:lnTo>
                  <a:lnTo>
                    <a:pt x="261" y="66"/>
                  </a:lnTo>
                  <a:lnTo>
                    <a:pt x="254" y="64"/>
                  </a:lnTo>
                  <a:lnTo>
                    <a:pt x="245" y="63"/>
                  </a:lnTo>
                  <a:lnTo>
                    <a:pt x="234" y="62"/>
                  </a:lnTo>
                  <a:lnTo>
                    <a:pt x="222" y="63"/>
                  </a:lnTo>
                  <a:lnTo>
                    <a:pt x="211" y="64"/>
                  </a:lnTo>
                  <a:lnTo>
                    <a:pt x="205" y="66"/>
                  </a:lnTo>
                  <a:lnTo>
                    <a:pt x="202" y="68"/>
                  </a:lnTo>
                  <a:close/>
                </a:path>
              </a:pathLst>
            </a:custGeom>
            <a:solidFill>
              <a:srgbClr val="0030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43"/>
            <p:cNvSpPr>
              <a:spLocks/>
            </p:cNvSpPr>
            <p:nvPr/>
          </p:nvSpPr>
          <p:spPr bwMode="auto">
            <a:xfrm>
              <a:off x="-1938338" y="82550"/>
              <a:ext cx="65088" cy="114300"/>
            </a:xfrm>
            <a:custGeom>
              <a:avLst/>
              <a:gdLst>
                <a:gd name="T0" fmla="*/ 23 w 82"/>
                <a:gd name="T1" fmla="*/ 0 h 144"/>
                <a:gd name="T2" fmla="*/ 61 w 82"/>
                <a:gd name="T3" fmla="*/ 55 h 144"/>
                <a:gd name="T4" fmla="*/ 82 w 82"/>
                <a:gd name="T5" fmla="*/ 99 h 144"/>
                <a:gd name="T6" fmla="*/ 82 w 82"/>
                <a:gd name="T7" fmla="*/ 144 h 144"/>
                <a:gd name="T8" fmla="*/ 65 w 82"/>
                <a:gd name="T9" fmla="*/ 83 h 144"/>
                <a:gd name="T10" fmla="*/ 34 w 82"/>
                <a:gd name="T11" fmla="*/ 31 h 144"/>
                <a:gd name="T12" fmla="*/ 0 w 82"/>
                <a:gd name="T13" fmla="*/ 7 h 144"/>
                <a:gd name="T14" fmla="*/ 23 w 82"/>
                <a:gd name="T1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144">
                  <a:moveTo>
                    <a:pt x="23" y="0"/>
                  </a:moveTo>
                  <a:lnTo>
                    <a:pt x="61" y="55"/>
                  </a:lnTo>
                  <a:lnTo>
                    <a:pt x="82" y="99"/>
                  </a:lnTo>
                  <a:lnTo>
                    <a:pt x="82" y="144"/>
                  </a:lnTo>
                  <a:lnTo>
                    <a:pt x="65" y="83"/>
                  </a:lnTo>
                  <a:lnTo>
                    <a:pt x="34" y="31"/>
                  </a:lnTo>
                  <a:lnTo>
                    <a:pt x="0" y="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44"/>
            <p:cNvSpPr>
              <a:spLocks/>
            </p:cNvSpPr>
            <p:nvPr/>
          </p:nvSpPr>
          <p:spPr bwMode="auto">
            <a:xfrm>
              <a:off x="-2027238" y="104775"/>
              <a:ext cx="46038" cy="161925"/>
            </a:xfrm>
            <a:custGeom>
              <a:avLst/>
              <a:gdLst>
                <a:gd name="T0" fmla="*/ 52 w 59"/>
                <a:gd name="T1" fmla="*/ 17 h 205"/>
                <a:gd name="T2" fmla="*/ 59 w 59"/>
                <a:gd name="T3" fmla="*/ 75 h 205"/>
                <a:gd name="T4" fmla="*/ 59 w 59"/>
                <a:gd name="T5" fmla="*/ 130 h 205"/>
                <a:gd name="T6" fmla="*/ 47 w 59"/>
                <a:gd name="T7" fmla="*/ 158 h 205"/>
                <a:gd name="T8" fmla="*/ 0 w 59"/>
                <a:gd name="T9" fmla="*/ 205 h 205"/>
                <a:gd name="T10" fmla="*/ 0 w 59"/>
                <a:gd name="T11" fmla="*/ 184 h 205"/>
                <a:gd name="T12" fmla="*/ 35 w 59"/>
                <a:gd name="T13" fmla="*/ 147 h 205"/>
                <a:gd name="T14" fmla="*/ 47 w 59"/>
                <a:gd name="T15" fmla="*/ 106 h 205"/>
                <a:gd name="T16" fmla="*/ 47 w 59"/>
                <a:gd name="T17" fmla="*/ 58 h 205"/>
                <a:gd name="T18" fmla="*/ 44 w 59"/>
                <a:gd name="T19" fmla="*/ 38 h 205"/>
                <a:gd name="T20" fmla="*/ 35 w 59"/>
                <a:gd name="T21" fmla="*/ 20 h 205"/>
                <a:gd name="T22" fmla="*/ 53 w 59"/>
                <a:gd name="T23" fmla="*/ 0 h 205"/>
                <a:gd name="T24" fmla="*/ 52 w 59"/>
                <a:gd name="T25" fmla="*/ 1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205">
                  <a:moveTo>
                    <a:pt x="52" y="17"/>
                  </a:moveTo>
                  <a:lnTo>
                    <a:pt x="59" y="75"/>
                  </a:lnTo>
                  <a:lnTo>
                    <a:pt x="59" y="130"/>
                  </a:lnTo>
                  <a:lnTo>
                    <a:pt x="47" y="158"/>
                  </a:lnTo>
                  <a:lnTo>
                    <a:pt x="0" y="205"/>
                  </a:lnTo>
                  <a:lnTo>
                    <a:pt x="0" y="184"/>
                  </a:lnTo>
                  <a:lnTo>
                    <a:pt x="35" y="147"/>
                  </a:lnTo>
                  <a:lnTo>
                    <a:pt x="47" y="106"/>
                  </a:lnTo>
                  <a:lnTo>
                    <a:pt x="47" y="58"/>
                  </a:lnTo>
                  <a:lnTo>
                    <a:pt x="44" y="38"/>
                  </a:lnTo>
                  <a:lnTo>
                    <a:pt x="35" y="20"/>
                  </a:lnTo>
                  <a:lnTo>
                    <a:pt x="53" y="0"/>
                  </a:lnTo>
                  <a:lnTo>
                    <a:pt x="52" y="17"/>
                  </a:lnTo>
                  <a:close/>
                </a:path>
              </a:pathLst>
            </a:custGeom>
            <a:solidFill>
              <a:srgbClr val="0000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51"/>
            <p:cNvSpPr>
              <a:spLocks/>
            </p:cNvSpPr>
            <p:nvPr/>
          </p:nvSpPr>
          <p:spPr bwMode="auto">
            <a:xfrm>
              <a:off x="-2511426" y="450850"/>
              <a:ext cx="157163" cy="203200"/>
            </a:xfrm>
            <a:custGeom>
              <a:avLst/>
              <a:gdLst>
                <a:gd name="T0" fmla="*/ 198 w 198"/>
                <a:gd name="T1" fmla="*/ 0 h 254"/>
                <a:gd name="T2" fmla="*/ 160 w 198"/>
                <a:gd name="T3" fmla="*/ 38 h 254"/>
                <a:gd name="T4" fmla="*/ 157 w 198"/>
                <a:gd name="T5" fmla="*/ 118 h 254"/>
                <a:gd name="T6" fmla="*/ 160 w 198"/>
                <a:gd name="T7" fmla="*/ 161 h 254"/>
                <a:gd name="T8" fmla="*/ 195 w 198"/>
                <a:gd name="T9" fmla="*/ 161 h 254"/>
                <a:gd name="T10" fmla="*/ 182 w 198"/>
                <a:gd name="T11" fmla="*/ 182 h 254"/>
                <a:gd name="T12" fmla="*/ 148 w 198"/>
                <a:gd name="T13" fmla="*/ 186 h 254"/>
                <a:gd name="T14" fmla="*/ 144 w 198"/>
                <a:gd name="T15" fmla="*/ 224 h 254"/>
                <a:gd name="T16" fmla="*/ 110 w 198"/>
                <a:gd name="T17" fmla="*/ 254 h 254"/>
                <a:gd name="T18" fmla="*/ 46 w 198"/>
                <a:gd name="T19" fmla="*/ 254 h 254"/>
                <a:gd name="T20" fmla="*/ 0 w 198"/>
                <a:gd name="T21" fmla="*/ 232 h 254"/>
                <a:gd name="T22" fmla="*/ 5 w 198"/>
                <a:gd name="T23" fmla="*/ 148 h 254"/>
                <a:gd name="T24" fmla="*/ 21 w 198"/>
                <a:gd name="T25" fmla="*/ 84 h 254"/>
                <a:gd name="T26" fmla="*/ 22 w 198"/>
                <a:gd name="T27" fmla="*/ 35 h 254"/>
                <a:gd name="T28" fmla="*/ 68 w 198"/>
                <a:gd name="T29" fmla="*/ 12 h 254"/>
                <a:gd name="T30" fmla="*/ 110 w 198"/>
                <a:gd name="T31" fmla="*/ 3 h 254"/>
                <a:gd name="T32" fmla="*/ 160 w 198"/>
                <a:gd name="T33" fmla="*/ 8 h 254"/>
                <a:gd name="T34" fmla="*/ 198 w 198"/>
                <a:gd name="T3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8" h="254">
                  <a:moveTo>
                    <a:pt x="198" y="0"/>
                  </a:moveTo>
                  <a:lnTo>
                    <a:pt x="160" y="38"/>
                  </a:lnTo>
                  <a:lnTo>
                    <a:pt x="157" y="118"/>
                  </a:lnTo>
                  <a:lnTo>
                    <a:pt x="160" y="161"/>
                  </a:lnTo>
                  <a:lnTo>
                    <a:pt x="195" y="161"/>
                  </a:lnTo>
                  <a:lnTo>
                    <a:pt x="182" y="182"/>
                  </a:lnTo>
                  <a:lnTo>
                    <a:pt x="148" y="186"/>
                  </a:lnTo>
                  <a:lnTo>
                    <a:pt x="144" y="224"/>
                  </a:lnTo>
                  <a:lnTo>
                    <a:pt x="110" y="254"/>
                  </a:lnTo>
                  <a:lnTo>
                    <a:pt x="46" y="254"/>
                  </a:lnTo>
                  <a:lnTo>
                    <a:pt x="0" y="232"/>
                  </a:lnTo>
                  <a:lnTo>
                    <a:pt x="5" y="148"/>
                  </a:lnTo>
                  <a:lnTo>
                    <a:pt x="21" y="84"/>
                  </a:lnTo>
                  <a:lnTo>
                    <a:pt x="22" y="35"/>
                  </a:lnTo>
                  <a:lnTo>
                    <a:pt x="68" y="12"/>
                  </a:lnTo>
                  <a:lnTo>
                    <a:pt x="110" y="3"/>
                  </a:lnTo>
                  <a:lnTo>
                    <a:pt x="160" y="8"/>
                  </a:lnTo>
                  <a:lnTo>
                    <a:pt x="198" y="0"/>
                  </a:lnTo>
                  <a:close/>
                </a:path>
              </a:pathLst>
            </a:custGeom>
            <a:solidFill>
              <a:srgbClr val="0000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7548041" y="3988580"/>
            <a:ext cx="4940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rgbClr val="00B050"/>
                </a:solidFill>
                <a:latin typeface="+mn-lt"/>
              </a:rPr>
              <a:t>$</a:t>
            </a:r>
            <a:endParaRPr lang="en-US" sz="5400" dirty="0">
              <a:solidFill>
                <a:srgbClr val="00B05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8547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Governance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2"/>
          </p:nvPr>
        </p:nvSpPr>
        <p:spPr/>
        <p:txBody>
          <a:bodyPr/>
          <a:lstStyle/>
          <a:p>
            <a:r>
              <a:rPr lang="en-US" dirty="0" smtClean="0"/>
              <a:t>Program Goal/Desire</a:t>
            </a:r>
          </a:p>
          <a:p>
            <a:pPr lvl="1"/>
            <a:r>
              <a:rPr lang="en-US" dirty="0" smtClean="0"/>
              <a:t>Incentivize technology advancements that could be used for NASA, commercial, and academia applications</a:t>
            </a:r>
          </a:p>
          <a:p>
            <a:pPr lvl="1"/>
            <a:r>
              <a:rPr lang="en-US" dirty="0" smtClean="0"/>
              <a:t>Allow as many people/entities to participate</a:t>
            </a:r>
          </a:p>
          <a:p>
            <a:pPr lvl="1"/>
            <a:r>
              <a:rPr lang="en-US" dirty="0" smtClean="0"/>
              <a:t>Inspire future challenges participation</a:t>
            </a:r>
          </a:p>
          <a:p>
            <a:pPr lvl="1"/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Congressional Law</a:t>
            </a:r>
          </a:p>
          <a:p>
            <a:pPr lvl="1"/>
            <a:r>
              <a:rPr lang="en-US" smtClean="0"/>
              <a:t>National Aeronautics and Space Act of 1958 (42 U.S.C. 2451, et seq.), Section 314</a:t>
            </a:r>
          </a:p>
          <a:p>
            <a:pPr lvl="1"/>
            <a:endParaRPr lang="en-US" dirty="0" smtClean="0"/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3759662" y="7164363"/>
            <a:ext cx="4511474" cy="41501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ヒラギノ角ゴ Pro W3" charset="-128"/>
                <a:cs typeface="ヒラギノ角ゴ Pro W3" charset="-128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ヒラギノ角ゴ Pro W3" charset="-128"/>
                <a:cs typeface="ヒラギノ角ゴ Pro W3" charset="0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ヒラギノ角ゴ Pro W3" charset="-128"/>
                <a:cs typeface="ヒラギノ角ゴ Pro W3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buNone/>
            </a:pPr>
            <a:r>
              <a:rPr lang="en-US" sz="2000" u="sng" dirty="0" smtClean="0">
                <a:hlinkClick r:id="rId3"/>
              </a:rPr>
              <a:t>http</a:t>
            </a:r>
            <a:r>
              <a:rPr lang="en-US" sz="2000" u="sng" dirty="0">
                <a:hlinkClick r:id="rId3"/>
              </a:rPr>
              <a:t>://</a:t>
            </a:r>
            <a:r>
              <a:rPr lang="en-US" sz="2000" u="sng" dirty="0" smtClean="0">
                <a:hlinkClick r:id="rId3"/>
              </a:rPr>
              <a:t>cms.nasa.gov/cubequestchallenge</a:t>
            </a:r>
            <a:r>
              <a:rPr lang="en-US" sz="2000" u="sng" dirty="0" smtClean="0"/>
              <a:t> </a:t>
            </a:r>
            <a:endParaRPr lang="en-US" sz="2000" dirty="0"/>
          </a:p>
        </p:txBody>
      </p:sp>
      <p:sp>
        <p:nvSpPr>
          <p:cNvPr id="7" name="Vertical Scroll 6"/>
          <p:cNvSpPr/>
          <p:nvPr/>
        </p:nvSpPr>
        <p:spPr bwMode="auto">
          <a:xfrm>
            <a:off x="972273" y="5395039"/>
            <a:ext cx="7211029" cy="1322752"/>
          </a:xfrm>
          <a:prstGeom prst="verticalScroll">
            <a:avLst>
              <a:gd name="adj" fmla="val 25000"/>
            </a:avLst>
          </a:prstGeom>
          <a:blipFill>
            <a:blip r:embed="rId4"/>
            <a:tile tx="0" ty="0" sx="100000" sy="100000" flip="none" algn="tl"/>
          </a:blip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Blackadder ITC" panose="04020505051007020D02" pitchFamily="82" charset="0"/>
              </a:rPr>
              <a:t>Meet Program</a:t>
            </a:r>
            <a:r>
              <a:rPr kumimoji="0" lang="en-US" sz="2800" b="0" i="0" u="none" strike="noStrike" cap="none" normalizeH="0" dirty="0" smtClean="0">
                <a:ln>
                  <a:noFill/>
                </a:ln>
                <a:solidFill>
                  <a:srgbClr val="666666"/>
                </a:solidFill>
                <a:effectLst/>
                <a:latin typeface="Blackadder ITC" panose="04020505051007020D02" pitchFamily="82" charset="0"/>
              </a:rPr>
              <a:t> </a:t>
            </a:r>
            <a:r>
              <a:rPr lang="en-US" sz="2800" dirty="0">
                <a:latin typeface="Blackadder ITC" panose="04020505051007020D02" pitchFamily="82" charset="0"/>
              </a:rPr>
              <a:t>G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Blackadder ITC" panose="04020505051007020D02" pitchFamily="82" charset="0"/>
              </a:rPr>
              <a:t>oals</a:t>
            </a:r>
            <a:r>
              <a:rPr kumimoji="0" lang="en-US" sz="2800" b="0" i="0" u="none" strike="noStrike" cap="none" normalizeH="0" dirty="0" smtClean="0">
                <a:ln>
                  <a:noFill/>
                </a:ln>
                <a:solidFill>
                  <a:srgbClr val="666666"/>
                </a:solidFill>
                <a:effectLst/>
                <a:latin typeface="Blackadder ITC" panose="04020505051007020D02" pitchFamily="82" charset="0"/>
              </a:rPr>
              <a:t> but within the letter of the Law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666666"/>
              </a:solidFill>
              <a:effectLst/>
              <a:latin typeface="Blackadder ITC" panose="04020505051007020D02" pitchFamily="82" charset="0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4A9337-32A4-4DF4-9152-0154895DBA1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6535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May I Compete in Cube Quest?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Anyone may </a:t>
            </a:r>
            <a:r>
              <a:rPr lang="en-US" u="sng" dirty="0" smtClean="0"/>
              <a:t>participate</a:t>
            </a:r>
            <a:r>
              <a:rPr lang="en-US" dirty="0" smtClean="0"/>
              <a:t>, </a:t>
            </a:r>
            <a:r>
              <a:rPr lang="en-US" dirty="0"/>
              <a:t>except citizens of a country on the </a:t>
            </a:r>
            <a:r>
              <a:rPr lang="en-US" dirty="0" smtClean="0"/>
              <a:t>designated NASA </a:t>
            </a:r>
            <a:r>
              <a:rPr lang="en-US" dirty="0"/>
              <a:t>Export Control Program </a:t>
            </a:r>
            <a:r>
              <a:rPr lang="en-US" dirty="0" smtClean="0"/>
              <a:t>list </a:t>
            </a:r>
            <a:r>
              <a:rPr lang="en-US" sz="1600" dirty="0" smtClean="0"/>
              <a:t>(</a:t>
            </a:r>
            <a:r>
              <a:rPr lang="en-US" sz="1600" dirty="0" smtClean="0">
                <a:hlinkClick r:id="rId3"/>
              </a:rPr>
              <a:t>http</a:t>
            </a:r>
            <a:r>
              <a:rPr lang="en-US" sz="1600" dirty="0">
                <a:hlinkClick r:id="rId3"/>
              </a:rPr>
              <a:t>://oiir.hq.nasa.gov/nasaecp</a:t>
            </a:r>
            <a:r>
              <a:rPr lang="en-US" sz="1600" dirty="0" smtClean="0">
                <a:hlinkClick r:id="rId3"/>
              </a:rPr>
              <a:t>/</a:t>
            </a:r>
            <a:r>
              <a:rPr lang="en-US" sz="1600" dirty="0" smtClean="0"/>
              <a:t>) </a:t>
            </a:r>
            <a:endParaRPr lang="en-US" dirty="0" smtClean="0"/>
          </a:p>
          <a:p>
            <a:r>
              <a:rPr lang="en-US" dirty="0" smtClean="0"/>
              <a:t>Prize Award Recipients</a:t>
            </a:r>
          </a:p>
          <a:p>
            <a:pPr lvl="1"/>
            <a:r>
              <a:rPr lang="en-US" dirty="0" smtClean="0"/>
              <a:t>Shall </a:t>
            </a:r>
            <a:r>
              <a:rPr lang="en-US" dirty="0"/>
              <a:t>be </a:t>
            </a:r>
            <a:r>
              <a:rPr lang="en-US" dirty="0" smtClean="0"/>
              <a:t>entities incorporated </a:t>
            </a:r>
            <a:r>
              <a:rPr lang="en-US" dirty="0"/>
              <a:t>in and maintain a primary place of business in the United </a:t>
            </a:r>
            <a:r>
              <a:rPr lang="en-US" dirty="0" smtClean="0"/>
              <a:t>States;</a:t>
            </a:r>
          </a:p>
          <a:p>
            <a:pPr marL="446087" lvl="1" indent="0" algn="ctr">
              <a:buNone/>
            </a:pPr>
            <a:r>
              <a:rPr lang="en-US" dirty="0" smtClean="0"/>
              <a:t>OR</a:t>
            </a:r>
          </a:p>
          <a:p>
            <a:pPr lvl="1"/>
            <a:r>
              <a:rPr lang="en-US" dirty="0" smtClean="0"/>
              <a:t>Shall </a:t>
            </a:r>
            <a:r>
              <a:rPr lang="en-US" dirty="0"/>
              <a:t>be </a:t>
            </a:r>
            <a:r>
              <a:rPr lang="en-US" dirty="0" smtClean="0"/>
              <a:t>a United </a:t>
            </a:r>
            <a:r>
              <a:rPr lang="en-US" dirty="0"/>
              <a:t>States citizen or permanent </a:t>
            </a:r>
            <a:r>
              <a:rPr lang="en-US" dirty="0" smtClean="0"/>
              <a:t>resident, </a:t>
            </a:r>
            <a:r>
              <a:rPr lang="en-US" dirty="0"/>
              <a:t>whether participating singly or in a </a:t>
            </a:r>
            <a:r>
              <a:rPr lang="en-US" dirty="0" smtClean="0"/>
              <a:t>group;</a:t>
            </a:r>
          </a:p>
          <a:p>
            <a:pPr marL="446087" lvl="1" indent="0" algn="ctr">
              <a:buNone/>
            </a:pPr>
            <a:r>
              <a:rPr lang="en-US" dirty="0" smtClean="0"/>
              <a:t>BUT</a:t>
            </a:r>
            <a:endParaRPr lang="en-US" dirty="0"/>
          </a:p>
          <a:p>
            <a:pPr lvl="1"/>
            <a:r>
              <a:rPr lang="en-US" dirty="0" smtClean="0"/>
              <a:t>Shall </a:t>
            </a:r>
            <a:r>
              <a:rPr lang="en-US" dirty="0"/>
              <a:t>not be a Federal entity or Federal employee acting within the scope of their </a:t>
            </a:r>
            <a:r>
              <a:rPr lang="en-US" dirty="0" smtClean="0"/>
              <a:t>employment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4A9337-32A4-4DF4-9152-0154895DBA1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4909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54100"/>
            <a:ext cx="9136062" cy="691303"/>
          </a:xfrm>
        </p:spPr>
        <p:txBody>
          <a:bodyPr/>
          <a:lstStyle/>
          <a:p>
            <a:r>
              <a:rPr lang="en-US" dirty="0" smtClean="0"/>
              <a:t>Cube Quest Challenge Prizes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/>
        </p:blipFill>
        <p:spPr>
          <a:xfrm>
            <a:off x="8271136" y="165610"/>
            <a:ext cx="1445952" cy="1251486"/>
          </a:xfrm>
          <a:prstGeom prst="rect">
            <a:avLst/>
          </a:prstGeom>
        </p:spPr>
      </p:pic>
      <p:sp>
        <p:nvSpPr>
          <p:cNvPr id="24" name="Content Placeholder 2"/>
          <p:cNvSpPr txBox="1">
            <a:spLocks/>
          </p:cNvSpPr>
          <p:nvPr/>
        </p:nvSpPr>
        <p:spPr>
          <a:xfrm>
            <a:off x="457200" y="2638424"/>
            <a:ext cx="6305550" cy="4347771"/>
          </a:xfrm>
          <a:prstGeom prst="rect">
            <a:avLst/>
          </a:prstGeom>
        </p:spPr>
        <p:txBody>
          <a:bodyPr>
            <a:normAutofit fontScale="47500" lnSpcReduction="20000"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ヒラギノ角ゴ Pro W3" charset="-128"/>
                <a:cs typeface="ヒラギノ角ゴ Pro W3" charset="-128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ヒラギノ角ゴ Pro W3" charset="-128"/>
                <a:cs typeface="ヒラギノ角ゴ Pro W3" charset="0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ヒラギノ角ゴ Pro W3" charset="-128"/>
                <a:cs typeface="ヒラギノ角ゴ Pro W3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3771900" algn="l"/>
              </a:tabLst>
            </a:pPr>
            <a:r>
              <a:rPr lang="en-US" sz="3520" dirty="0"/>
              <a:t>Lunar </a:t>
            </a:r>
            <a:r>
              <a:rPr lang="en-US" sz="3520" dirty="0" smtClean="0"/>
              <a:t>Derby Prizes</a:t>
            </a:r>
            <a:endParaRPr lang="en-US" sz="3520" dirty="0"/>
          </a:p>
          <a:p>
            <a:pPr lvl="1">
              <a:tabLst>
                <a:tab pos="3771900" algn="l"/>
              </a:tabLst>
            </a:pPr>
            <a:r>
              <a:rPr lang="en-US" sz="3080" dirty="0"/>
              <a:t>Achieve Lunar Orbit	$1.5M </a:t>
            </a:r>
            <a:r>
              <a:rPr lang="en-US" sz="2500" i="1" dirty="0">
                <a:solidFill>
                  <a:schemeClr val="bg1">
                    <a:lumMod val="50000"/>
                  </a:schemeClr>
                </a:solidFill>
              </a:rPr>
              <a:t>(shared, $1M max per team)</a:t>
            </a:r>
          </a:p>
          <a:p>
            <a:pPr lvl="1">
              <a:tabLst>
                <a:tab pos="3771900" algn="l"/>
              </a:tabLst>
            </a:pPr>
            <a:r>
              <a:rPr lang="en-US" sz="3080" dirty="0"/>
              <a:t>Error Free Communication </a:t>
            </a:r>
          </a:p>
          <a:p>
            <a:pPr lvl="2">
              <a:tabLst>
                <a:tab pos="3771900" algn="l"/>
              </a:tabLst>
            </a:pPr>
            <a:r>
              <a:rPr lang="en-US" sz="2640" dirty="0"/>
              <a:t>Burst Rate	$225k/25k</a:t>
            </a:r>
          </a:p>
          <a:p>
            <a:pPr lvl="2">
              <a:tabLst>
                <a:tab pos="3771900" algn="l"/>
              </a:tabLst>
            </a:pPr>
            <a:r>
              <a:rPr lang="en-US" sz="2640" dirty="0"/>
              <a:t>Total Volume	$675k/75k</a:t>
            </a:r>
          </a:p>
          <a:p>
            <a:pPr lvl="1">
              <a:tabLst>
                <a:tab pos="3771900" algn="l"/>
              </a:tabLst>
            </a:pPr>
            <a:r>
              <a:rPr lang="en-US" sz="3080" dirty="0"/>
              <a:t>Longevity</a:t>
            </a:r>
            <a:r>
              <a:rPr lang="en-US" sz="2500" dirty="0"/>
              <a:t> </a:t>
            </a:r>
            <a:r>
              <a:rPr lang="en-US" sz="2500" i="1" dirty="0">
                <a:solidFill>
                  <a:schemeClr val="bg1">
                    <a:lumMod val="50000"/>
                  </a:schemeClr>
                </a:solidFill>
              </a:rPr>
              <a:t>(Orbit maintenance needed)</a:t>
            </a:r>
            <a:r>
              <a:rPr lang="en-US" sz="3080" dirty="0"/>
              <a:t>	$450k/50k</a:t>
            </a:r>
          </a:p>
          <a:p>
            <a:pPr>
              <a:tabLst>
                <a:tab pos="3771900" algn="l"/>
              </a:tabLst>
            </a:pPr>
            <a:r>
              <a:rPr lang="en-US" sz="3520" dirty="0"/>
              <a:t>Deep Space </a:t>
            </a:r>
            <a:r>
              <a:rPr lang="en-US" sz="3520" dirty="0" smtClean="0"/>
              <a:t>Derby Prizes</a:t>
            </a:r>
            <a:endParaRPr lang="en-US" sz="3520" dirty="0"/>
          </a:p>
          <a:p>
            <a:pPr lvl="1">
              <a:tabLst>
                <a:tab pos="3771900" algn="l"/>
              </a:tabLst>
            </a:pPr>
            <a:r>
              <a:rPr lang="en-US" sz="3080" dirty="0"/>
              <a:t>Error Free Communication</a:t>
            </a:r>
          </a:p>
          <a:p>
            <a:pPr lvl="2">
              <a:tabLst>
                <a:tab pos="3771900" algn="l"/>
              </a:tabLst>
            </a:pPr>
            <a:r>
              <a:rPr lang="en-US" sz="2640" dirty="0"/>
              <a:t>Burst Rate	$225k/$25k</a:t>
            </a:r>
          </a:p>
          <a:p>
            <a:pPr lvl="2">
              <a:tabLst>
                <a:tab pos="3771900" algn="l"/>
              </a:tabLst>
            </a:pPr>
            <a:r>
              <a:rPr lang="en-US" sz="2640" dirty="0"/>
              <a:t>Total Volume	$675k/$75k</a:t>
            </a:r>
          </a:p>
          <a:p>
            <a:pPr lvl="1">
              <a:tabLst>
                <a:tab pos="3771900" algn="l"/>
              </a:tabLst>
            </a:pPr>
            <a:r>
              <a:rPr lang="en-US" sz="3080" dirty="0"/>
              <a:t>Longevity</a:t>
            </a:r>
            <a:r>
              <a:rPr lang="en-US" sz="2500" dirty="0"/>
              <a:t> </a:t>
            </a:r>
            <a:r>
              <a:rPr lang="en-US" sz="2500" i="1" dirty="0">
                <a:solidFill>
                  <a:schemeClr val="bg1">
                    <a:lumMod val="50000"/>
                  </a:schemeClr>
                </a:solidFill>
              </a:rPr>
              <a:t>(no maintenance needed)</a:t>
            </a:r>
            <a:r>
              <a:rPr lang="en-US" sz="3080" dirty="0"/>
              <a:t>	$225k/$25k</a:t>
            </a:r>
          </a:p>
          <a:p>
            <a:pPr lvl="1">
              <a:tabLst>
                <a:tab pos="3771900" algn="l"/>
              </a:tabLst>
            </a:pPr>
            <a:r>
              <a:rPr lang="en-US" sz="3080" dirty="0"/>
              <a:t>Distance	$225k/$25k</a:t>
            </a:r>
          </a:p>
          <a:p>
            <a:pPr>
              <a:tabLst>
                <a:tab pos="3771900" algn="l"/>
              </a:tabLst>
            </a:pPr>
            <a:r>
              <a:rPr lang="en-US" sz="3520" dirty="0"/>
              <a:t>Ground Tournaments (GTs</a:t>
            </a:r>
            <a:r>
              <a:rPr lang="en-US" sz="3520" dirty="0" smtClean="0"/>
              <a:t>) Prizes</a:t>
            </a:r>
            <a:endParaRPr lang="en-US" sz="3520" dirty="0"/>
          </a:p>
          <a:p>
            <a:pPr lvl="1">
              <a:tabLst>
                <a:tab pos="3771900" algn="l"/>
              </a:tabLst>
            </a:pPr>
            <a:r>
              <a:rPr lang="en-US" sz="3080" dirty="0"/>
              <a:t>Four Rounds</a:t>
            </a:r>
          </a:p>
          <a:p>
            <a:pPr lvl="1">
              <a:tabLst>
                <a:tab pos="3771900" algn="l"/>
              </a:tabLst>
            </a:pPr>
            <a:r>
              <a:rPr lang="en-US" sz="3080" dirty="0"/>
              <a:t>Approximately Every Six Months</a:t>
            </a:r>
          </a:p>
          <a:p>
            <a:pPr lvl="1">
              <a:tabLst>
                <a:tab pos="3771900" algn="l"/>
              </a:tabLst>
            </a:pPr>
            <a:r>
              <a:rPr lang="en-US" sz="3080" dirty="0"/>
              <a:t>Top Five Teams Receive Incremental Funding </a:t>
            </a:r>
            <a:r>
              <a:rPr lang="en-US" sz="3080" dirty="0" smtClean="0"/>
              <a:t/>
            </a:r>
            <a:br>
              <a:rPr lang="en-US" sz="3080" dirty="0" smtClean="0"/>
            </a:br>
            <a:r>
              <a:rPr lang="en-US" sz="3080" dirty="0" smtClean="0"/>
              <a:t>(</a:t>
            </a:r>
            <a:r>
              <a:rPr lang="en-US" sz="3080" dirty="0"/>
              <a:t>max $100k per team</a:t>
            </a:r>
            <a:r>
              <a:rPr lang="en-US" sz="3080" dirty="0" smtClean="0"/>
              <a:t>)</a:t>
            </a:r>
          </a:p>
          <a:p>
            <a:pPr lvl="1">
              <a:tabLst>
                <a:tab pos="3771900" algn="l"/>
              </a:tabLst>
            </a:pPr>
            <a:endParaRPr lang="en-US" sz="3080" dirty="0"/>
          </a:p>
          <a:p>
            <a:pPr marL="457200" lvl="1" indent="0" algn="ctr">
              <a:buNone/>
              <a:tabLst>
                <a:tab pos="3771900" algn="l"/>
              </a:tabLst>
            </a:pPr>
            <a:r>
              <a:rPr lang="en-US" sz="3400" u="sng" dirty="0">
                <a:hlinkClick r:id="rId3"/>
              </a:rPr>
              <a:t>http://</a:t>
            </a:r>
            <a:r>
              <a:rPr lang="en-US" sz="3400" u="sng" dirty="0" smtClean="0">
                <a:hlinkClick r:id="rId3"/>
              </a:rPr>
              <a:t>cms.nasa.gov/cubequestchallenge</a:t>
            </a:r>
            <a:r>
              <a:rPr lang="en-US" sz="3400" u="sng" dirty="0" smtClean="0"/>
              <a:t> </a:t>
            </a:r>
            <a:endParaRPr lang="en-US" sz="3400" dirty="0"/>
          </a:p>
        </p:txBody>
      </p:sp>
      <p:sp>
        <p:nvSpPr>
          <p:cNvPr id="25" name="TextBox 24"/>
          <p:cNvSpPr txBox="1"/>
          <p:nvPr/>
        </p:nvSpPr>
        <p:spPr>
          <a:xfrm>
            <a:off x="2265762" y="6986195"/>
            <a:ext cx="5518937" cy="338554"/>
          </a:xfrm>
          <a:prstGeom prst="rect">
            <a:avLst/>
          </a:prstGeom>
          <a:solidFill>
            <a:srgbClr val="F9FFA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$5.0M Allocated Prize Money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255847" y="2439908"/>
            <a:ext cx="12666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Garamond" panose="02020404030301010803" pitchFamily="18" charset="0"/>
              </a:rPr>
              <a:t>1</a:t>
            </a:r>
            <a:r>
              <a:rPr lang="en-US" sz="1600" baseline="30000" dirty="0">
                <a:latin typeface="Garamond" panose="02020404030301010803" pitchFamily="18" charset="0"/>
              </a:rPr>
              <a:t>st</a:t>
            </a:r>
            <a:r>
              <a:rPr lang="en-US" sz="1600" dirty="0">
                <a:latin typeface="Garamond" panose="02020404030301010803" pitchFamily="18" charset="0"/>
              </a:rPr>
              <a:t> / 2</a:t>
            </a:r>
            <a:r>
              <a:rPr lang="en-US" sz="1600" baseline="30000" dirty="0">
                <a:latin typeface="Garamond" panose="02020404030301010803" pitchFamily="18" charset="0"/>
              </a:rPr>
              <a:t>nd</a:t>
            </a:r>
            <a:r>
              <a:rPr lang="en-US" sz="1600" dirty="0">
                <a:latin typeface="Garamond" panose="02020404030301010803" pitchFamily="18" charset="0"/>
              </a:rPr>
              <a:t> Prize</a:t>
            </a:r>
          </a:p>
        </p:txBody>
      </p:sp>
      <p:sp>
        <p:nvSpPr>
          <p:cNvPr id="11" name="Horizontal Scroll 10"/>
          <p:cNvSpPr/>
          <p:nvPr/>
        </p:nvSpPr>
        <p:spPr>
          <a:xfrm rot="1442696">
            <a:off x="6881430" y="1859421"/>
            <a:ext cx="2867090" cy="1160973"/>
          </a:xfrm>
          <a:prstGeom prst="horizontalScroll">
            <a:avLst/>
          </a:prstGeom>
          <a:gradFill>
            <a:gsLst>
              <a:gs pos="0">
                <a:srgbClr val="CC6600"/>
              </a:gs>
              <a:gs pos="23000">
                <a:srgbClr val="FFCC99"/>
              </a:gs>
              <a:gs pos="73000">
                <a:srgbClr val="FFCC99"/>
              </a:gs>
              <a:gs pos="100000">
                <a:schemeClr val="accent2"/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540" b="1" dirty="0">
                <a:solidFill>
                  <a:schemeClr val="tx1"/>
                </a:solidFill>
              </a:rPr>
              <a:t>Foster innovation in small spacecraft propulsion and communications techniques</a:t>
            </a:r>
          </a:p>
        </p:txBody>
      </p:sp>
      <p:sp>
        <p:nvSpPr>
          <p:cNvPr id="14" name="Cube 13"/>
          <p:cNvSpPr/>
          <p:nvPr/>
        </p:nvSpPr>
        <p:spPr>
          <a:xfrm>
            <a:off x="7297519" y="4620555"/>
            <a:ext cx="1069085" cy="1341060"/>
          </a:xfrm>
          <a:prstGeom prst="cube">
            <a:avLst>
              <a:gd name="adj" fmla="val 17289"/>
            </a:avLst>
          </a:prstGeom>
          <a:gradFill>
            <a:gsLst>
              <a:gs pos="81400">
                <a:schemeClr val="accent2">
                  <a:lumMod val="60000"/>
                  <a:lumOff val="40000"/>
                </a:schemeClr>
              </a:gs>
              <a:gs pos="0">
                <a:schemeClr val="accent2"/>
              </a:gs>
              <a:gs pos="100000">
                <a:schemeClr val="accent2">
                  <a:lumMod val="40000"/>
                  <a:lumOff val="60000"/>
                </a:schemeClr>
              </a:gs>
            </a:gsLst>
          </a:gra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6U</a:t>
            </a:r>
          </a:p>
          <a:p>
            <a:pPr algn="ctr"/>
            <a:r>
              <a:rPr lang="en-US" sz="1800" dirty="0"/>
              <a:t>14kg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81026" y="1639799"/>
            <a:ext cx="59208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+mn-lt"/>
              </a:rPr>
              <a:t>The objective of the Cube Quest Challenge is to design, </a:t>
            </a:r>
            <a:r>
              <a:rPr lang="en-US" sz="1600" dirty="0" smtClean="0">
                <a:latin typeface="+mn-lt"/>
              </a:rPr>
              <a:t>build, </a:t>
            </a:r>
            <a:r>
              <a:rPr lang="en-US" sz="1600" dirty="0">
                <a:latin typeface="+mn-lt"/>
              </a:rPr>
              <a:t>and deliver flight-qualified, small satellites capable of advanced operations near and beyond the m</a:t>
            </a:r>
            <a:r>
              <a:rPr lang="en-US" sz="1600" dirty="0" smtClean="0">
                <a:latin typeface="+mn-lt"/>
              </a:rPr>
              <a:t>oon.</a:t>
            </a:r>
            <a:endParaRPr lang="en-US" sz="1600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70012" y="3805691"/>
            <a:ext cx="2324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n-lt"/>
              </a:rPr>
              <a:t>Competitor Teams submit a CubeSat with a 6U volume and 14 kg mass limit.</a:t>
            </a:r>
            <a:endParaRPr lang="en-US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3328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Frequently Asked Eligibility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14538"/>
            <a:ext cx="8623300" cy="471074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May Foreign Nationals Compete?</a:t>
            </a:r>
          </a:p>
          <a:p>
            <a:pPr lvl="1"/>
            <a:r>
              <a:rPr lang="en-US" dirty="0" smtClean="0"/>
              <a:t>May Participate as a Team Member But Not as Team Leader</a:t>
            </a:r>
          </a:p>
          <a:p>
            <a:pPr lvl="1"/>
            <a:r>
              <a:rPr lang="en-US" dirty="0" smtClean="0"/>
              <a:t>Some Examples</a:t>
            </a:r>
          </a:p>
          <a:p>
            <a:pPr lvl="2"/>
            <a:r>
              <a:rPr lang="en-US" dirty="0" smtClean="0"/>
              <a:t>Student(s) of a United States based Institution (university, college, school)</a:t>
            </a:r>
            <a:endParaRPr lang="en-US" dirty="0"/>
          </a:p>
          <a:p>
            <a:pPr lvl="2"/>
            <a:r>
              <a:rPr lang="en-US" dirty="0" smtClean="0"/>
              <a:t>Employee of a United States based company/entity and “sits” in U.S. </a:t>
            </a:r>
            <a:r>
              <a:rPr lang="en-US" dirty="0"/>
              <a:t>o</a:t>
            </a:r>
            <a:r>
              <a:rPr lang="en-US" dirty="0" smtClean="0"/>
              <a:t>ffice</a:t>
            </a:r>
          </a:p>
          <a:p>
            <a:r>
              <a:rPr lang="en-US" dirty="0" smtClean="0"/>
              <a:t>May Service or Component Providers Compete?</a:t>
            </a:r>
          </a:p>
          <a:p>
            <a:pPr lvl="1"/>
            <a:r>
              <a:rPr lang="en-US" dirty="0" smtClean="0"/>
              <a:t>May Participate as a Team Leader or Team Member</a:t>
            </a:r>
          </a:p>
          <a:p>
            <a:pPr lvl="1"/>
            <a:r>
              <a:rPr lang="en-US" dirty="0" smtClean="0"/>
              <a:t>May contract to more than one team</a:t>
            </a:r>
          </a:p>
          <a:p>
            <a:pPr lvl="1"/>
            <a:r>
              <a:rPr lang="en-US" dirty="0" smtClean="0"/>
              <a:t>Some Examples</a:t>
            </a:r>
          </a:p>
          <a:p>
            <a:pPr lvl="2"/>
            <a:r>
              <a:rPr lang="en-US" dirty="0" smtClean="0"/>
              <a:t>A United States based ground service company, MNO, contracts with Teams A and B but is not listed as a Team Member thus not eligible for prize money</a:t>
            </a:r>
          </a:p>
          <a:p>
            <a:pPr lvl="2"/>
            <a:r>
              <a:rPr lang="en-US" dirty="0" smtClean="0"/>
              <a:t>A United States based antenna company, GHI, forms and leads Team D.  GHI also contracts with Team F to provide an antenna, in return listing GHI as a Team Member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6B512B-E881-49C5-B0E8-8FE5828532A0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82900" y="6989396"/>
            <a:ext cx="556113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685800" algn="l"/>
              </a:tabLst>
            </a:pPr>
            <a:r>
              <a:rPr lang="en-US" sz="1050" dirty="0" smtClean="0"/>
              <a:t>Note:	All other eligibility requirements must also be met</a:t>
            </a:r>
          </a:p>
          <a:p>
            <a:pPr>
              <a:tabLst>
                <a:tab pos="685800" algn="l"/>
              </a:tabLst>
            </a:pPr>
            <a:r>
              <a:rPr lang="en-US" sz="1050" dirty="0" smtClean="0"/>
              <a:t>	Definitions may be found in Challenge Rule Document CCP-CQ-OPSRUL-001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93182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Frequently Asked Eligibility </a:t>
            </a:r>
            <a:r>
              <a:rPr lang="en-US" dirty="0" smtClean="0"/>
              <a:t>Questions - </a:t>
            </a:r>
            <a:r>
              <a:rPr lang="en-US" dirty="0" err="1" smtClean="0"/>
              <a:t>cont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2014538"/>
            <a:ext cx="8508124" cy="471074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May a Federal Employee or Entity Compete?</a:t>
            </a:r>
          </a:p>
          <a:p>
            <a:pPr lvl="1"/>
            <a:r>
              <a:rPr lang="en-US" dirty="0" smtClean="0"/>
              <a:t>Federal Employees or Entities (acting within their work scope) may participate, but are not eligible to win prizes</a:t>
            </a:r>
          </a:p>
          <a:p>
            <a:pPr lvl="1"/>
            <a:r>
              <a:rPr lang="en-US" dirty="0" smtClean="0"/>
              <a:t>A Federal Entity may enter a service contract with a Team, only if other Teams may enter a similar service contract.  The Federal Entity is not obligated to inform the other Teams of any contract (except when required by law).</a:t>
            </a:r>
            <a:endParaRPr lang="en-US" dirty="0"/>
          </a:p>
          <a:p>
            <a:pPr lvl="1"/>
            <a:r>
              <a:rPr lang="en-US" dirty="0" smtClean="0"/>
              <a:t>Some Examples</a:t>
            </a:r>
          </a:p>
          <a:p>
            <a:pPr lvl="2"/>
            <a:r>
              <a:rPr lang="en-US" dirty="0" smtClean="0"/>
              <a:t>A Civil Servant who researches nano-technology may participate as a Team Leader or Team Member</a:t>
            </a:r>
          </a:p>
          <a:p>
            <a:pPr lvl="2"/>
            <a:r>
              <a:rPr lang="en-US" dirty="0" smtClean="0"/>
              <a:t>A Civil Servant who develops propulsion systems for Army Missile and Defense may not participate for prizes</a:t>
            </a:r>
          </a:p>
          <a:p>
            <a:pPr lvl="2"/>
            <a:r>
              <a:rPr lang="en-US" dirty="0" smtClean="0"/>
              <a:t>A Federal Research Lab that studies coastal marine life may participate as a Team Leader or Team Member</a:t>
            </a:r>
          </a:p>
          <a:p>
            <a:pPr lvl="2"/>
            <a:r>
              <a:rPr lang="en-US" dirty="0" smtClean="0"/>
              <a:t>A Federal Research Lab that develops or tests components for small satellites may not participate for prizes.  However, they may procure hardware/services for Teams A and B so long as the contract between them are similar for similar hardware/services.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6B512B-E881-49C5-B0E8-8FE5828532A0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82900" y="6989396"/>
            <a:ext cx="571663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685800" algn="l"/>
              </a:tabLst>
            </a:pPr>
            <a:r>
              <a:rPr lang="en-US" sz="1050" dirty="0" smtClean="0"/>
              <a:t>Note:	All other eligibility requirements must also be met</a:t>
            </a:r>
          </a:p>
          <a:p>
            <a:pPr>
              <a:tabLst>
                <a:tab pos="685800" algn="l"/>
              </a:tabLst>
            </a:pPr>
            <a:r>
              <a:rPr lang="en-US" sz="1050" dirty="0" smtClean="0"/>
              <a:t>	Federal Employees or Entities may not use “Official Hours” for competition efforts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8150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Frequently Asked Eligibility Questions - </a:t>
            </a:r>
            <a:r>
              <a:rPr lang="en-US" dirty="0" err="1"/>
              <a:t>cont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May a Government Contracted Employee Compete?</a:t>
            </a:r>
          </a:p>
          <a:p>
            <a:pPr lvl="1"/>
            <a:r>
              <a:rPr lang="en-US" dirty="0" smtClean="0"/>
              <a:t>A U.S. Contracted Employee or Entity may not participate if acting within the contract scope and physically located at a Federal Facility</a:t>
            </a:r>
          </a:p>
          <a:p>
            <a:pPr lvl="1"/>
            <a:r>
              <a:rPr lang="en-US" dirty="0" smtClean="0"/>
              <a:t>Some Examples</a:t>
            </a:r>
          </a:p>
          <a:p>
            <a:pPr lvl="2"/>
            <a:r>
              <a:rPr lang="en-US" dirty="0" smtClean="0"/>
              <a:t>Company HIG has a U.S. Contract for Ion Propulsion.  They may not participate as a Team Leader.  They may enter an agreement or contract with a Team, but are not eligible for prize money.</a:t>
            </a:r>
          </a:p>
          <a:p>
            <a:pPr lvl="2"/>
            <a:r>
              <a:rPr lang="en-US" dirty="0" smtClean="0"/>
              <a:t>Company TRST has a U.S. Contract for CubeSat Dispensers.  They may participate as a Team Leader or Member.</a:t>
            </a:r>
          </a:p>
          <a:p>
            <a:pPr lvl="2"/>
            <a:r>
              <a:rPr lang="en-US" dirty="0" smtClean="0"/>
              <a:t>An Army contractor is developing radiation protection, but does not reside at the contracted facility.  They may participate </a:t>
            </a:r>
            <a:r>
              <a:rPr lang="en-US" dirty="0"/>
              <a:t>as a Team </a:t>
            </a:r>
            <a:r>
              <a:rPr lang="en-US" dirty="0" smtClean="0"/>
              <a:t>Leader</a:t>
            </a:r>
            <a:r>
              <a:rPr lang="en-US" dirty="0"/>
              <a:t> </a:t>
            </a:r>
            <a:r>
              <a:rPr lang="en-US" dirty="0" smtClean="0"/>
              <a:t>or Member.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6B512B-E881-49C5-B0E8-8FE5828532A0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905438" y="6794927"/>
            <a:ext cx="651171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685800" algn="l"/>
              </a:tabLst>
            </a:pPr>
            <a:r>
              <a:rPr lang="en-US" sz="1050" dirty="0" smtClean="0"/>
              <a:t>Note:	All other eligibility requirements must also be met</a:t>
            </a:r>
          </a:p>
          <a:p>
            <a:pPr>
              <a:tabLst>
                <a:tab pos="685800" algn="l"/>
              </a:tabLst>
            </a:pPr>
            <a:r>
              <a:rPr lang="en-US" sz="1050" dirty="0" smtClean="0"/>
              <a:t>	Federally Contracted Employees or Entities may not use “Official Hours” for competition efforts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3303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Challenge Governance Driven by Space Act</a:t>
            </a:r>
          </a:p>
          <a:p>
            <a:r>
              <a:rPr lang="en-US" dirty="0" smtClean="0"/>
              <a:t>Up to $5 Million for Ground Tournaments and In-Space Derbies</a:t>
            </a:r>
          </a:p>
          <a:p>
            <a:r>
              <a:rPr lang="en-US" dirty="0" smtClean="0"/>
              <a:t>Competitions</a:t>
            </a:r>
          </a:p>
          <a:p>
            <a:pPr lvl="1"/>
            <a:r>
              <a:rPr lang="en-US" dirty="0" smtClean="0"/>
              <a:t>Eligibility meant to encourage participation from non-traditional sources</a:t>
            </a:r>
          </a:p>
          <a:p>
            <a:pPr lvl="1"/>
            <a:r>
              <a:rPr lang="en-US" dirty="0"/>
              <a:t>Anyone may </a:t>
            </a:r>
            <a:r>
              <a:rPr lang="en-US" u="sng" dirty="0"/>
              <a:t>participate</a:t>
            </a:r>
            <a:r>
              <a:rPr lang="en-US" dirty="0"/>
              <a:t>, except citizens of a country on the designated NASA Export Control Program </a:t>
            </a:r>
            <a:r>
              <a:rPr lang="en-US" dirty="0" smtClean="0"/>
              <a:t>list</a:t>
            </a:r>
          </a:p>
          <a:p>
            <a:pPr lvl="1"/>
            <a:r>
              <a:rPr lang="en-US" dirty="0" smtClean="0"/>
              <a:t>Prize recipients must be U.S. Citizens or U.S. based Entities, and must not be Federal or Contracted Employees/Entities working within scope</a:t>
            </a:r>
          </a:p>
          <a:p>
            <a:pPr lvl="1"/>
            <a:r>
              <a:rPr lang="en-US" dirty="0" smtClean="0"/>
              <a:t>Speak with, or write to, Program Managers for questions on specific cases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6B512B-E881-49C5-B0E8-8FE5828532A0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8110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ER31_Presentations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E8112D"/>
      </a:accent1>
      <a:accent2>
        <a:srgbClr val="0038A8"/>
      </a:accent2>
      <a:accent3>
        <a:srgbClr val="96938E"/>
      </a:accent3>
      <a:accent4>
        <a:srgbClr val="84898D"/>
      </a:accent4>
      <a:accent5>
        <a:srgbClr val="DAEDEF"/>
      </a:accent5>
      <a:accent6>
        <a:srgbClr val="2D2D8A"/>
      </a:accent6>
      <a:hlink>
        <a:srgbClr val="009999"/>
      </a:hlink>
      <a:folHlink>
        <a:srgbClr val="00CC99"/>
      </a:folHlink>
    </a:clrScheme>
    <a:fontScheme name="NASA_Standard">
      <a:majorFont>
        <a:latin typeface="Helvetica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00" b="0" i="0" u="none" strike="noStrike" cap="none" normalizeH="0" baseline="0" smtClean="0">
            <a:ln>
              <a:noFill/>
            </a:ln>
            <a:solidFill>
              <a:srgbClr val="666666"/>
            </a:solidFill>
            <a:effectLst/>
            <a:latin typeface="55 Helvetica Roman" pitchFamily="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00" b="0" i="0" u="none" strike="noStrike" cap="none" normalizeH="0" baseline="0" smtClean="0">
            <a:ln>
              <a:noFill/>
            </a:ln>
            <a:solidFill>
              <a:srgbClr val="666666"/>
            </a:solidFill>
            <a:effectLst/>
            <a:latin typeface="55 Helvetica Roman" pitchFamily="1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4D4D4D"/>
        </a:dk1>
        <a:lt1>
          <a:srgbClr val="FFFFD9"/>
        </a:lt1>
        <a:dk2>
          <a:srgbClr val="000000"/>
        </a:dk2>
        <a:lt2>
          <a:srgbClr val="7F7F7D"/>
        </a:lt2>
        <a:accent1>
          <a:srgbClr val="DEDACF"/>
        </a:accent1>
        <a:accent2>
          <a:srgbClr val="536D89"/>
        </a:accent2>
        <a:accent3>
          <a:srgbClr val="FFFFE9"/>
        </a:accent3>
        <a:accent4>
          <a:srgbClr val="404040"/>
        </a:accent4>
        <a:accent5>
          <a:srgbClr val="ECEAE4"/>
        </a:accent5>
        <a:accent6>
          <a:srgbClr val="4A627C"/>
        </a:accent6>
        <a:hlink>
          <a:srgbClr val="943C35"/>
        </a:hlink>
        <a:folHlink>
          <a:srgbClr val="63406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E1EAED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EEF3F4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85B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666666"/>
        </a:dk1>
        <a:lt1>
          <a:srgbClr val="FFFFFF"/>
        </a:lt1>
        <a:dk2>
          <a:srgbClr val="000000"/>
        </a:dk2>
        <a:lt2>
          <a:srgbClr val="333333"/>
        </a:lt2>
        <a:accent1>
          <a:srgbClr val="D7DCC8"/>
        </a:accent1>
        <a:accent2>
          <a:srgbClr val="8DC6FF"/>
        </a:accent2>
        <a:accent3>
          <a:srgbClr val="FFFFFF"/>
        </a:accent3>
        <a:accent4>
          <a:srgbClr val="565656"/>
        </a:accent4>
        <a:accent5>
          <a:srgbClr val="E8EBE0"/>
        </a:accent5>
        <a:accent6>
          <a:srgbClr val="7FB3E7"/>
        </a:accent6>
        <a:hlink>
          <a:srgbClr val="0066CC"/>
        </a:hlink>
        <a:folHlink>
          <a:srgbClr val="FF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58572B"/>
        </a:dk1>
        <a:lt1>
          <a:srgbClr val="FFFFFF"/>
        </a:lt1>
        <a:dk2>
          <a:srgbClr val="808000"/>
        </a:dk2>
        <a:lt2>
          <a:srgbClr val="333333"/>
        </a:lt2>
        <a:accent1>
          <a:srgbClr val="CCCC99"/>
        </a:accent1>
        <a:accent2>
          <a:srgbClr val="FFFFCC"/>
        </a:accent2>
        <a:accent3>
          <a:srgbClr val="FFFFFF"/>
        </a:accent3>
        <a:accent4>
          <a:srgbClr val="4A4923"/>
        </a:accent4>
        <a:accent5>
          <a:srgbClr val="E2E2CA"/>
        </a:accent5>
        <a:accent6>
          <a:srgbClr val="E7E7B9"/>
        </a:accent6>
        <a:hlink>
          <a:srgbClr val="9900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666633"/>
        </a:dk1>
        <a:lt1>
          <a:srgbClr val="008080"/>
        </a:lt1>
        <a:dk2>
          <a:srgbClr val="808000"/>
        </a:dk2>
        <a:lt2>
          <a:srgbClr val="005A58"/>
        </a:lt2>
        <a:accent1>
          <a:srgbClr val="B5C6B3"/>
        </a:accent1>
        <a:accent2>
          <a:srgbClr val="FFA962"/>
        </a:accent2>
        <a:accent3>
          <a:srgbClr val="AAC0C0"/>
        </a:accent3>
        <a:accent4>
          <a:srgbClr val="56562A"/>
        </a:accent4>
        <a:accent5>
          <a:srgbClr val="D7DFD6"/>
        </a:accent5>
        <a:accent6>
          <a:srgbClr val="E79958"/>
        </a:accent6>
        <a:hlink>
          <a:srgbClr val="FFEFCE"/>
        </a:hlink>
        <a:folHlink>
          <a:srgbClr val="A741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003366"/>
        </a:dk1>
        <a:lt1>
          <a:srgbClr val="A28E73"/>
        </a:lt1>
        <a:dk2>
          <a:srgbClr val="000099"/>
        </a:dk2>
        <a:lt2>
          <a:srgbClr val="D2C368"/>
        </a:lt2>
        <a:accent1>
          <a:srgbClr val="D1EBEA"/>
        </a:accent1>
        <a:accent2>
          <a:srgbClr val="CEC975"/>
        </a:accent2>
        <a:accent3>
          <a:srgbClr val="AAAACA"/>
        </a:accent3>
        <a:accent4>
          <a:srgbClr val="8A7861"/>
        </a:accent4>
        <a:accent5>
          <a:srgbClr val="E5F3F3"/>
        </a:accent5>
        <a:accent6>
          <a:srgbClr val="BAB669"/>
        </a:accent6>
        <a:hlink>
          <a:srgbClr val="7EBA93"/>
        </a:hlink>
        <a:folHlink>
          <a:srgbClr val="F09D3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36699"/>
        </a:dk1>
        <a:lt1>
          <a:srgbClr val="969696"/>
        </a:lt1>
        <a:dk2>
          <a:srgbClr val="000000"/>
        </a:dk2>
        <a:lt2>
          <a:srgbClr val="517FA1"/>
        </a:lt2>
        <a:accent1>
          <a:srgbClr val="F3F5DD"/>
        </a:accent1>
        <a:accent2>
          <a:srgbClr val="CB4B0A"/>
        </a:accent2>
        <a:accent3>
          <a:srgbClr val="AAAAAA"/>
        </a:accent3>
        <a:accent4>
          <a:srgbClr val="7F7F7F"/>
        </a:accent4>
        <a:accent5>
          <a:srgbClr val="F8F9EB"/>
        </a:accent5>
        <a:accent6>
          <a:srgbClr val="B84308"/>
        </a:accent6>
        <a:hlink>
          <a:srgbClr val="D4B224"/>
        </a:hlink>
        <a:folHlink>
          <a:srgbClr val="D58E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5C1F00"/>
        </a:dk1>
        <a:lt1>
          <a:srgbClr val="8FA418"/>
        </a:lt1>
        <a:dk2>
          <a:srgbClr val="800000"/>
        </a:dk2>
        <a:lt2>
          <a:srgbClr val="A89546"/>
        </a:lt2>
        <a:accent1>
          <a:srgbClr val="EDF6BE"/>
        </a:accent1>
        <a:accent2>
          <a:srgbClr val="ADBC00"/>
        </a:accent2>
        <a:accent3>
          <a:srgbClr val="C0AAAA"/>
        </a:accent3>
        <a:accent4>
          <a:srgbClr val="798B13"/>
        </a:accent4>
        <a:accent5>
          <a:srgbClr val="F4FADB"/>
        </a:accent5>
        <a:accent6>
          <a:srgbClr val="9CAA00"/>
        </a:accent6>
        <a:hlink>
          <a:srgbClr val="FF7500"/>
        </a:hlink>
        <a:folHlink>
          <a:srgbClr val="3E5E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ZP31_presentations</Template>
  <TotalTime>574</TotalTime>
  <Words>996</Words>
  <Application>Microsoft Macintosh PowerPoint</Application>
  <PresentationFormat>Custom</PresentationFormat>
  <Paragraphs>100</Paragraphs>
  <Slides>8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Blank Presentation</vt:lpstr>
      <vt:lpstr>Cube Quest Challenge</vt:lpstr>
      <vt:lpstr>Governance</vt:lpstr>
      <vt:lpstr>May I Compete in Cube Quest?</vt:lpstr>
      <vt:lpstr>Cube Quest Challenge Prizes</vt:lpstr>
      <vt:lpstr>Frequently Asked Eligibility Questions</vt:lpstr>
      <vt:lpstr>Frequently Asked Eligibility Questions - cont</vt:lpstr>
      <vt:lpstr>Frequently Asked Eligibility Questions - cont</vt:lpstr>
      <vt:lpstr>Summary</vt:lpstr>
    </vt:vector>
  </TitlesOfParts>
  <Manager/>
  <Company>HPES ACES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Cube Quest Challenge</dc:title>
  <dc:subject/>
  <dc:creator>Eberly, Eric A. (MSFC-ZP30)</dc:creator>
  <cp:keywords/>
  <dc:description/>
  <cp:lastModifiedBy>Julianna Fishman</cp:lastModifiedBy>
  <cp:revision>40</cp:revision>
  <cp:lastPrinted>2006-05-05T11:56:29Z</cp:lastPrinted>
  <dcterms:created xsi:type="dcterms:W3CDTF">2015-01-05T23:40:47Z</dcterms:created>
  <dcterms:modified xsi:type="dcterms:W3CDTF">2015-01-05T23:41:06Z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TC062562941033</vt:lpwstr>
  </property>
</Properties>
</file>